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20"/>
  </p:notesMasterIdLst>
  <p:handoutMasterIdLst>
    <p:handoutMasterId r:id="rId21"/>
  </p:handoutMasterIdLst>
  <p:sldIdLst>
    <p:sldId id="298" r:id="rId4"/>
    <p:sldId id="257" r:id="rId5"/>
    <p:sldId id="258" r:id="rId6"/>
    <p:sldId id="300" r:id="rId7"/>
    <p:sldId id="301" r:id="rId8"/>
    <p:sldId id="302" r:id="rId9"/>
    <p:sldId id="280" r:id="rId10"/>
    <p:sldId id="303" r:id="rId11"/>
    <p:sldId id="304" r:id="rId12"/>
    <p:sldId id="305" r:id="rId13"/>
    <p:sldId id="299" r:id="rId14"/>
    <p:sldId id="295" r:id="rId15"/>
    <p:sldId id="296" r:id="rId16"/>
    <p:sldId id="282" r:id="rId17"/>
    <p:sldId id="275" r:id="rId18"/>
    <p:sldId id="276" r:id="rId19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55676"/>
    <a:srgbClr val="4C953C"/>
    <a:srgbClr val="FFFFFF"/>
    <a:srgbClr val="2C2C2C"/>
    <a:srgbClr val="30302F"/>
    <a:srgbClr val="82B964"/>
    <a:srgbClr val="3A3A3A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4" autoAdjust="0"/>
    <p:restoredTop sz="88735" autoAdjust="0"/>
  </p:normalViewPr>
  <p:slideViewPr>
    <p:cSldViewPr snapToGrid="0">
      <p:cViewPr>
        <p:scale>
          <a:sx n="100" d="100"/>
          <a:sy n="100" d="100"/>
        </p:scale>
        <p:origin x="1768" y="1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088"/>
    </p:cViewPr>
  </p:sorterViewPr>
  <p:notesViewPr>
    <p:cSldViewPr snapToGrid="0">
      <p:cViewPr varScale="1">
        <p:scale>
          <a:sx n="130" d="100"/>
          <a:sy n="130" d="100"/>
        </p:scale>
        <p:origin x="-431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slideMaster" Target="slideMasters/slide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Verdan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Verdana"/>
              </a:defRPr>
            </a:lvl1pPr>
          </a:lstStyle>
          <a:p>
            <a:pPr>
              <a:defRPr/>
            </a:pPr>
            <a:fld id="{932D45C7-F355-0747-94A7-9D7A08A547CA}" type="datetimeFigureOut">
              <a:rPr lang="en-US"/>
              <a:pPr>
                <a:defRPr/>
              </a:pPr>
              <a:t>9/30/16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Verdan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Verdana"/>
              </a:defRPr>
            </a:lvl1pPr>
          </a:lstStyle>
          <a:p>
            <a:pPr>
              <a:defRPr/>
            </a:pPr>
            <a:fld id="{9A498832-A877-7E42-9F89-DECAC934A2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302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Verdan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Verdana"/>
              </a:defRPr>
            </a:lvl1pPr>
          </a:lstStyle>
          <a:p>
            <a:pPr>
              <a:defRPr/>
            </a:pPr>
            <a:fld id="{CF783862-D06A-BB43-A0D3-A0B7728160C0}" type="datetimeFigureOut">
              <a:rPr lang="en-US"/>
              <a:pPr>
                <a:defRPr/>
              </a:pPr>
              <a:t>9/30/16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Verdan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Verdana"/>
              </a:defRPr>
            </a:lvl1pPr>
          </a:lstStyle>
          <a:p>
            <a:pPr>
              <a:defRPr/>
            </a:pPr>
            <a:fld id="{D7A0B6CC-FE9A-8E4C-A081-2939130635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39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Verdana" charset="0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C74CA09-FC6C-A049-85A2-03EF6604F85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217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latin typeface="Verdana" charset="0"/>
              </a:rPr>
              <a:t>Every business struggles to manage their content better. Enterprise champions who drive solutions across the organization are remembered for their vision.</a:t>
            </a: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07A3B2F-7FE5-904B-B8DE-F0DCA1EA2061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31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Verdana" charset="0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07A3B2F-7FE5-904B-B8DE-F0DCA1EA2061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7890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Verdana" charset="0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07A3B2F-7FE5-904B-B8DE-F0DCA1EA2061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028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Verdana" charset="0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07A3B2F-7FE5-904B-B8DE-F0DCA1EA2061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1234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Verdana" charset="0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07A3B2F-7FE5-904B-B8DE-F0DCA1EA2061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752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Verdana" charset="0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07A3B2F-7FE5-904B-B8DE-F0DCA1EA2061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8847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Verdana" charset="0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07A3B2F-7FE5-904B-B8DE-F0DCA1EA2061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0938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Verdana" charset="0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07A3B2F-7FE5-904B-B8DE-F0DCA1EA2061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8980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>
              <a:latin typeface="Verdana" charset="0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07A3B2F-7FE5-904B-B8DE-F0DCA1EA2061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2380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ENTERPRISE SOLUTIONS LOGO_MASTER_VERTICAL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82550"/>
            <a:ext cx="570547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6761163"/>
            <a:ext cx="9144000" cy="968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43839" y="4469382"/>
            <a:ext cx="8258836" cy="9354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44633" y="2888601"/>
            <a:ext cx="8282167" cy="156393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1" baseline="0">
                <a:solidFill>
                  <a:srgbClr val="3A3A3A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49691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ENTERPRISE SOLUTIONS LOGO_MAS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38" y="6305550"/>
            <a:ext cx="1277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74320" y="274638"/>
            <a:ext cx="859536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5656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5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rthe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ENTERPRISE SOLUTIONS LOGO_MAS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38" y="6305550"/>
            <a:ext cx="1277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74320" y="274638"/>
            <a:ext cx="859536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5656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4320" y="1612900"/>
            <a:ext cx="1955800" cy="16891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74320" y="3644900"/>
            <a:ext cx="1955800" cy="16891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400300" y="1612900"/>
            <a:ext cx="6464300" cy="3683000"/>
          </a:xfrm>
          <a:prstGeom prst="rect">
            <a:avLst/>
          </a:prstGeom>
        </p:spPr>
        <p:txBody>
          <a:bodyPr vert="horz"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400">
                <a:solidFill>
                  <a:srgbClr val="B55676"/>
                </a:solidFill>
              </a:defRPr>
            </a:lvl3pPr>
            <a:lvl4pPr>
              <a:defRPr>
                <a:solidFill>
                  <a:srgbClr val="B55676"/>
                </a:solidFill>
              </a:defRPr>
            </a:lvl4pPr>
            <a:lvl5pPr>
              <a:defRPr>
                <a:solidFill>
                  <a:srgbClr val="B5567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64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320" y="274638"/>
            <a:ext cx="859536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5656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5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ENTERPRISE SOLUTIONS LOGO_MAS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38" y="6305550"/>
            <a:ext cx="1277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Isosceles Triangle 6"/>
          <p:cNvSpPr>
            <a:spLocks noChangeArrowheads="1"/>
          </p:cNvSpPr>
          <p:nvPr userDrawn="1"/>
        </p:nvSpPr>
        <p:spPr bwMode="auto">
          <a:xfrm>
            <a:off x="1335088" y="5748338"/>
            <a:ext cx="314325" cy="274637"/>
          </a:xfrm>
          <a:prstGeom prst="triangle">
            <a:avLst>
              <a:gd name="adj" fmla="val 50000"/>
            </a:avLst>
          </a:prstGeom>
          <a:solidFill>
            <a:srgbClr val="2C2C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>
              <a:spcAft>
                <a:spcPts val="600"/>
              </a:spcAft>
              <a:buFont typeface="Wingdings" charset="2"/>
              <a:buNone/>
            </a:pPr>
            <a:endParaRPr lang="en-US" altLang="en-US" b="1">
              <a:solidFill>
                <a:srgbClr val="FFFFFF"/>
              </a:solidFill>
              <a:ea typeface="Verdana" charset="0"/>
              <a:cs typeface="Verdana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74320" y="1465263"/>
            <a:ext cx="8595360" cy="428625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74320" y="6011048"/>
            <a:ext cx="6250369" cy="369332"/>
          </a:xfrm>
          <a:prstGeom prst="rect">
            <a:avLst/>
          </a:prstGeom>
          <a:solidFill>
            <a:srgbClr val="2C2C2C"/>
          </a:solidFill>
        </p:spPr>
        <p:txBody>
          <a:bodyPr vert="horz" wrap="square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charset="2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74320" y="274638"/>
            <a:ext cx="859536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5656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526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ENTERPRISE SOLUTIONS LOGO_MAS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38" y="6305550"/>
            <a:ext cx="1277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74320" y="5788450"/>
            <a:ext cx="6032500" cy="935462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charset="2"/>
              <a:buNone/>
              <a:tabLst/>
              <a:defRPr sz="1800" b="1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74320" y="1465263"/>
            <a:ext cx="8595360" cy="428625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74320" y="274638"/>
            <a:ext cx="859536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5656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19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ENTERPRISE SOLUTIONS LOGO_MAS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38" y="6305550"/>
            <a:ext cx="1277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Isosceles Triangle 1"/>
          <p:cNvSpPr>
            <a:spLocks noChangeArrowheads="1"/>
          </p:cNvSpPr>
          <p:nvPr userDrawn="1"/>
        </p:nvSpPr>
        <p:spPr bwMode="auto">
          <a:xfrm>
            <a:off x="1335088" y="5526088"/>
            <a:ext cx="314325" cy="274637"/>
          </a:xfrm>
          <a:prstGeom prst="triangle">
            <a:avLst>
              <a:gd name="adj" fmla="val 50000"/>
            </a:avLst>
          </a:prstGeom>
          <a:solidFill>
            <a:srgbClr val="2C2C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>
              <a:spcAft>
                <a:spcPts val="600"/>
              </a:spcAft>
              <a:buFont typeface="Wingdings" charset="2"/>
              <a:buNone/>
            </a:pPr>
            <a:endParaRPr lang="en-US" altLang="en-US" b="1">
              <a:solidFill>
                <a:srgbClr val="FFFFFF"/>
              </a:solidFill>
              <a:ea typeface="Verdana" charset="0"/>
              <a:cs typeface="Verdan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0" y="266996"/>
            <a:ext cx="8595360" cy="54986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74320" y="5788450"/>
            <a:ext cx="6032500" cy="369332"/>
          </a:xfrm>
          <a:prstGeom prst="rect">
            <a:avLst/>
          </a:prstGeom>
          <a:solidFill>
            <a:srgbClr val="2C2C2C"/>
          </a:solidFill>
        </p:spPr>
        <p:txBody>
          <a:bodyPr vert="horz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charset="2"/>
              <a:buNone/>
              <a:tabLst/>
              <a:defRPr sz="1800" b="1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629333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ENTERPRISE SOLUTIONS LOGO_MAS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38" y="6305550"/>
            <a:ext cx="1277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0" y="266996"/>
            <a:ext cx="8595360" cy="54986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40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74320" y="5788450"/>
            <a:ext cx="6232095" cy="935462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charset="2"/>
              <a:buNone/>
              <a:tabLst/>
              <a:defRPr sz="1800" b="1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351813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tatement-Quote Reverse">
    <p:bg>
      <p:bgPr>
        <a:solidFill>
          <a:srgbClr val="82B9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20" y="266996"/>
            <a:ext cx="8595360" cy="54986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45534" y="5788450"/>
            <a:ext cx="8681460" cy="935462"/>
          </a:xfrm>
          <a:prstGeom prst="rect">
            <a:avLst/>
          </a:prstGeom>
        </p:spPr>
        <p:txBody>
          <a:bodyPr vert="horz"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455454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vers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274320" y="274638"/>
            <a:ext cx="859536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5656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9400" y="1587500"/>
            <a:ext cx="8636000" cy="425450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3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TERPRISE SOLUTIONS LOGO_MAS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38" y="6305550"/>
            <a:ext cx="1277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59597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788150"/>
            <a:ext cx="9144000" cy="698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2" descr="ENTERPRISE SOLUTIONS LOGO_MASTER_VERTICAL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-411163"/>
            <a:ext cx="4552950" cy="3219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456539" y="3378617"/>
            <a:ext cx="8230923" cy="54399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="1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444632" y="1797835"/>
            <a:ext cx="8254736" cy="156393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1">
                <a:solidFill>
                  <a:srgbClr val="3A3A3A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0" y="4156075"/>
            <a:ext cx="9144000" cy="2701925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charset="2"/>
              <a:buChar char="§"/>
              <a:tabLst/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charset="2"/>
              <a:buChar char="§"/>
              <a:tabLst/>
              <a:defRPr sz="2800"/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charset="2"/>
              <a:buChar char="§"/>
              <a:tabLst/>
              <a:defRPr sz="2400">
                <a:solidFill>
                  <a:srgbClr val="B55676"/>
                </a:solidFill>
              </a:defRPr>
            </a:lvl3pPr>
            <a:lvl4pPr marL="16002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charset="2"/>
              <a:buChar char="§"/>
              <a:tabLst/>
              <a:defRPr sz="1800">
                <a:solidFill>
                  <a:srgbClr val="B55676"/>
                </a:solidFill>
              </a:defRPr>
            </a:lvl4pPr>
            <a:lvl5pPr marL="20574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charset="2"/>
              <a:buChar char="§"/>
              <a:tabLst/>
              <a:defRPr sz="1800">
                <a:solidFill>
                  <a:srgbClr val="B5567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9865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4498975" y="1587500"/>
            <a:ext cx="0" cy="368300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ENTERPRISE SOLUTIONS LOGO_MAS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2836863"/>
            <a:ext cx="3425825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341313" y="2417763"/>
            <a:ext cx="3736975" cy="20193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400" b="1">
                <a:solidFill>
                  <a:srgbClr val="3A3A3A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42878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498975" y="1587500"/>
            <a:ext cx="0" cy="368300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ENTERPRISE SOLUTIONS LOGO_MAS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2836863"/>
            <a:ext cx="3425825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41313" y="2433638"/>
            <a:ext cx="3736975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r" eaLnBrk="1" hangingPunct="1"/>
            <a:r>
              <a:rPr lang="en-US" altLang="en-US" sz="4400" b="1">
                <a:ea typeface="Verdana" charset="0"/>
                <a:cs typeface="Verdana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689583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oloured f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5" y="911225"/>
            <a:ext cx="3041650" cy="304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826" y="4273088"/>
            <a:ext cx="7482349" cy="1273943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3A3A3A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610312" y="1786746"/>
            <a:ext cx="1905000" cy="1195387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7000" b="1">
                <a:solidFill>
                  <a:srgbClr val="3A3A3A"/>
                </a:solidFill>
              </a:defRPr>
            </a:lvl1pPr>
            <a:lvl2pPr marL="457200" indent="0" algn="ctr">
              <a:buNone/>
              <a:defRPr sz="7000" b="1">
                <a:solidFill>
                  <a:srgbClr val="3A3A3A"/>
                </a:solidFill>
              </a:defRPr>
            </a:lvl2pPr>
            <a:lvl3pPr marL="914400" indent="0" algn="ctr">
              <a:buNone/>
              <a:defRPr sz="7000" b="1">
                <a:solidFill>
                  <a:srgbClr val="3A3A3A"/>
                </a:solidFill>
              </a:defRPr>
            </a:lvl3pPr>
            <a:lvl4pPr marL="1371600" indent="0" algn="ctr">
              <a:buNone/>
              <a:defRPr sz="7000" b="1">
                <a:solidFill>
                  <a:srgbClr val="3A3A3A"/>
                </a:solidFill>
              </a:defRPr>
            </a:lvl4pPr>
            <a:lvl5pPr marL="1828800" indent="0" algn="ctr">
              <a:buNone/>
              <a:defRPr sz="7000" b="1">
                <a:solidFill>
                  <a:srgbClr val="3A3A3A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56539" y="5520551"/>
            <a:ext cx="8230923" cy="9354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2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229560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ENTERPRISE SOLUTIONS LOGO_MAS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38" y="6305550"/>
            <a:ext cx="1277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74638" y="1549400"/>
            <a:ext cx="8594725" cy="43942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400">
                <a:solidFill>
                  <a:srgbClr val="B55676"/>
                </a:solidFill>
              </a:defRPr>
            </a:lvl3pPr>
            <a:lvl4pPr>
              <a:defRPr>
                <a:solidFill>
                  <a:srgbClr val="B55676"/>
                </a:solidFill>
              </a:defRPr>
            </a:lvl4pPr>
            <a:lvl5pPr>
              <a:defRPr>
                <a:solidFill>
                  <a:srgbClr val="B5567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74320" y="274638"/>
            <a:ext cx="859536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5656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22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ENTERPRISE SOLUTIONS LOGO_MAS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38" y="6305550"/>
            <a:ext cx="1277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74320" y="274638"/>
            <a:ext cx="859536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5656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4320" y="1485900"/>
            <a:ext cx="4203700" cy="4686300"/>
          </a:xfrm>
          <a:prstGeom prst="rect">
            <a:avLst/>
          </a:prstGeom>
        </p:spPr>
        <p:txBody>
          <a:bodyPr vert="horz"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400">
                <a:solidFill>
                  <a:srgbClr val="B55676"/>
                </a:solidFill>
              </a:defRPr>
            </a:lvl3pPr>
            <a:lvl4pPr>
              <a:defRPr>
                <a:solidFill>
                  <a:srgbClr val="B55676"/>
                </a:solidFill>
              </a:defRPr>
            </a:lvl4pPr>
            <a:lvl5pPr>
              <a:defRPr>
                <a:solidFill>
                  <a:srgbClr val="B5567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60900" y="1485900"/>
            <a:ext cx="4203700" cy="4686300"/>
          </a:xfrm>
          <a:prstGeom prst="rect">
            <a:avLst/>
          </a:prstGeom>
        </p:spPr>
        <p:txBody>
          <a:bodyPr vert="horz"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400">
                <a:solidFill>
                  <a:srgbClr val="B55676"/>
                </a:solidFill>
              </a:defRPr>
            </a:lvl3pPr>
            <a:lvl4pPr>
              <a:defRPr>
                <a:solidFill>
                  <a:srgbClr val="B55676"/>
                </a:solidFill>
              </a:defRPr>
            </a:lvl4pPr>
            <a:lvl5pPr>
              <a:defRPr>
                <a:solidFill>
                  <a:srgbClr val="B5567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22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ENTERPRISE SOLUTIONS LOGO_MAS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38" y="6305550"/>
            <a:ext cx="1277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995987" y="1472083"/>
            <a:ext cx="2868613" cy="46990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74320" y="274638"/>
            <a:ext cx="859536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5656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9400" y="1472083"/>
            <a:ext cx="5588000" cy="4686300"/>
          </a:xfrm>
          <a:prstGeom prst="rect">
            <a:avLst/>
          </a:prstGeom>
        </p:spPr>
        <p:txBody>
          <a:bodyPr vert="horz"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400">
                <a:solidFill>
                  <a:srgbClr val="B55676"/>
                </a:solidFill>
              </a:defRPr>
            </a:lvl3pPr>
            <a:lvl4pPr>
              <a:defRPr>
                <a:solidFill>
                  <a:srgbClr val="B55676"/>
                </a:solidFill>
              </a:defRPr>
            </a:lvl4pPr>
            <a:lvl5pPr>
              <a:defRPr>
                <a:solidFill>
                  <a:srgbClr val="B5567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57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Right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ENTERPRISE SOLUTIONS LOGO_MAS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38" y="6305550"/>
            <a:ext cx="1277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74320" y="274638"/>
            <a:ext cx="859536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5656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9400" y="1472083"/>
            <a:ext cx="5588000" cy="4686300"/>
          </a:xfrm>
          <a:prstGeom prst="rect">
            <a:avLst/>
          </a:prstGeom>
        </p:spPr>
        <p:txBody>
          <a:bodyPr vert="horz"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400">
                <a:solidFill>
                  <a:srgbClr val="B55676"/>
                </a:solidFill>
              </a:defRPr>
            </a:lvl3pPr>
            <a:lvl4pPr>
              <a:defRPr>
                <a:solidFill>
                  <a:srgbClr val="B55676"/>
                </a:solidFill>
              </a:defRPr>
            </a:lvl4pPr>
            <a:lvl5pPr>
              <a:defRPr>
                <a:solidFill>
                  <a:srgbClr val="B5567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6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Vertica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ENTERPRISE SOLUTIONS LOGO_MAS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38" y="6305550"/>
            <a:ext cx="1277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" y="4611124"/>
            <a:ext cx="8595360" cy="1574800"/>
          </a:xfrm>
          <a:prstGeom prst="rect">
            <a:avLst/>
          </a:prstGeom>
        </p:spPr>
        <p:txBody>
          <a:bodyPr vert="horz"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74320" y="274638"/>
            <a:ext cx="859536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5656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9400" y="1472083"/>
            <a:ext cx="8597900" cy="3049117"/>
          </a:xfrm>
          <a:prstGeom prst="rect">
            <a:avLst/>
          </a:prstGeom>
        </p:spPr>
        <p:txBody>
          <a:bodyPr vert="horz"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400">
                <a:solidFill>
                  <a:srgbClr val="B55676"/>
                </a:solidFill>
              </a:defRPr>
            </a:lvl3pPr>
            <a:lvl4pPr>
              <a:defRPr>
                <a:solidFill>
                  <a:srgbClr val="B55676"/>
                </a:solidFill>
              </a:defRPr>
            </a:lvl4pPr>
            <a:lvl5pPr>
              <a:defRPr>
                <a:solidFill>
                  <a:srgbClr val="B5567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47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lower Inf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ENTERPRISE SOLUTIONS LOGO_MAS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38" y="6305550"/>
            <a:ext cx="1277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7686675" y="6162675"/>
            <a:ext cx="1457325" cy="695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74320" y="274638"/>
            <a:ext cx="859536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5656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9400" y="1472083"/>
            <a:ext cx="8585200" cy="2566517"/>
          </a:xfrm>
          <a:prstGeom prst="rect">
            <a:avLst/>
          </a:prstGeom>
        </p:spPr>
        <p:txBody>
          <a:bodyPr vert="horz"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400">
                <a:solidFill>
                  <a:srgbClr val="B55676"/>
                </a:solidFill>
              </a:defRPr>
            </a:lvl3pPr>
            <a:lvl4pPr>
              <a:defRPr>
                <a:solidFill>
                  <a:srgbClr val="B55676"/>
                </a:solidFill>
              </a:defRPr>
            </a:lvl4pPr>
            <a:lvl5pPr>
              <a:defRPr>
                <a:solidFill>
                  <a:srgbClr val="B55676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56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ctr" defTabSz="457200" rtl="0" fontAlgn="base">
        <a:spcBef>
          <a:spcPct val="0"/>
        </a:spcBef>
        <a:spcAft>
          <a:spcPct val="0"/>
        </a:spcAft>
        <a:defRPr sz="3600" b="1" kern="1200">
          <a:solidFill>
            <a:srgbClr val="565656"/>
          </a:solidFill>
          <a:latin typeface="Verdana"/>
          <a:ea typeface="Verdana" charset="0"/>
          <a:cs typeface="Verdana"/>
        </a:defRPr>
      </a:lvl1pPr>
      <a:lvl2pPr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565656"/>
          </a:solidFill>
          <a:latin typeface="Verdana" charset="0"/>
          <a:ea typeface="Verdana" charset="0"/>
          <a:cs typeface="Verdana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565656"/>
          </a:solidFill>
          <a:latin typeface="Verdana" charset="0"/>
          <a:ea typeface="Verdana" charset="0"/>
          <a:cs typeface="Verdana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565656"/>
          </a:solidFill>
          <a:latin typeface="Verdana" charset="0"/>
          <a:ea typeface="Verdana" charset="0"/>
          <a:cs typeface="Verdana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565656"/>
          </a:solidFill>
          <a:latin typeface="Verdana" charset="0"/>
          <a:ea typeface="Verdana" charset="0"/>
          <a:cs typeface="Verdana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565656"/>
          </a:solidFill>
          <a:latin typeface="Verdana" charset="0"/>
          <a:ea typeface="Verdana" charset="0"/>
          <a:cs typeface="Verdana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565656"/>
          </a:solidFill>
          <a:latin typeface="Verdana" charset="0"/>
          <a:ea typeface="Verdana" charset="0"/>
          <a:cs typeface="Verdana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565656"/>
          </a:solidFill>
          <a:latin typeface="Verdana" charset="0"/>
          <a:ea typeface="Verdana" charset="0"/>
          <a:cs typeface="Verdana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565656"/>
          </a:solidFill>
          <a:latin typeface="Verdana" charset="0"/>
          <a:ea typeface="Verdana" charset="0"/>
          <a:cs typeface="Verdana" charset="0"/>
        </a:defRPr>
      </a:lvl9pPr>
    </p:titleStyle>
    <p:bodyStyle>
      <a:lvl1pPr marL="342900" indent="-342900" algn="l" defTabSz="457200" rtl="0" fontAlgn="base">
        <a:spcBef>
          <a:spcPct val="0"/>
        </a:spcBef>
        <a:spcAft>
          <a:spcPts val="600"/>
        </a:spcAft>
        <a:buFont typeface="Wingdings" charset="2"/>
        <a:buChar char="§"/>
        <a:defRPr sz="2800" kern="1200">
          <a:solidFill>
            <a:srgbClr val="737373"/>
          </a:solidFill>
          <a:latin typeface="Verdana"/>
          <a:ea typeface="Verdana" charset="0"/>
          <a:cs typeface="Verdana"/>
        </a:defRPr>
      </a:lvl1pPr>
      <a:lvl2pPr marL="742950" indent="-285750" algn="l" defTabSz="457200" rtl="0" fontAlgn="base">
        <a:spcBef>
          <a:spcPct val="0"/>
        </a:spcBef>
        <a:spcAft>
          <a:spcPts val="600"/>
        </a:spcAft>
        <a:buFont typeface="Wingdings" charset="2"/>
        <a:buChar char="§"/>
        <a:defRPr sz="2400" kern="1200">
          <a:solidFill>
            <a:schemeClr val="accent1"/>
          </a:solidFill>
          <a:latin typeface="Verdana"/>
          <a:ea typeface="Verdana" charset="0"/>
          <a:cs typeface="Verdana"/>
        </a:defRPr>
      </a:lvl2pPr>
      <a:lvl3pPr marL="1143000" indent="-228600" algn="l" defTabSz="457200" rtl="0" fontAlgn="base">
        <a:spcBef>
          <a:spcPct val="0"/>
        </a:spcBef>
        <a:spcAft>
          <a:spcPts val="600"/>
        </a:spcAft>
        <a:buFont typeface="Wingdings" charset="2"/>
        <a:buChar char="§"/>
        <a:defRPr sz="2000" kern="1200">
          <a:solidFill>
            <a:schemeClr val="accent1"/>
          </a:solidFill>
          <a:latin typeface="Verdana"/>
          <a:ea typeface="Verdana" charset="0"/>
          <a:cs typeface="Verdana"/>
        </a:defRPr>
      </a:lvl3pPr>
      <a:lvl4pPr marL="1600200" indent="-228600" algn="l" defTabSz="457200" rtl="0" fontAlgn="base">
        <a:spcBef>
          <a:spcPct val="0"/>
        </a:spcBef>
        <a:spcAft>
          <a:spcPts val="600"/>
        </a:spcAft>
        <a:buFont typeface="Wingdings" charset="2"/>
        <a:buChar char="§"/>
        <a:defRPr kern="1200">
          <a:solidFill>
            <a:schemeClr val="accent1"/>
          </a:solidFill>
          <a:latin typeface="Verdana"/>
          <a:ea typeface="Verdana" charset="0"/>
          <a:cs typeface="Verdana"/>
        </a:defRPr>
      </a:lvl4pPr>
      <a:lvl5pPr marL="2057400" indent="-228600" algn="l" defTabSz="457200" rtl="0" fontAlgn="base">
        <a:spcBef>
          <a:spcPct val="0"/>
        </a:spcBef>
        <a:spcAft>
          <a:spcPts val="600"/>
        </a:spcAft>
        <a:buFont typeface="Wingdings" charset="2"/>
        <a:buChar char="§"/>
        <a:defRPr kern="1200">
          <a:solidFill>
            <a:schemeClr val="accent1"/>
          </a:solidFill>
          <a:latin typeface="Verdana"/>
          <a:ea typeface="Verdana" charset="0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1.wdp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smtClean="0"/>
              <a:t>An Introduction to Platform Scalability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 smtClean="0"/>
              <a:t>Quark Publishing Platform</a:t>
            </a:r>
            <a:endParaRPr lang="en-US" dirty="0"/>
          </a:p>
        </p:txBody>
      </p:sp>
      <p:pic>
        <p:nvPicPr>
          <p:cNvPr id="5" name="Picture Placeholder 4" descr="shutterstock_163333193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372" b="28372"/>
          <a:stretch>
            <a:fillRect/>
          </a:stretch>
        </p:blipFill>
        <p:spPr>
          <a:xfrm>
            <a:off x="0" y="4155567"/>
            <a:ext cx="9144000" cy="263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7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Content Placeholder 1"/>
          <p:cNvSpPr>
            <a:spLocks noGrp="1"/>
          </p:cNvSpPr>
          <p:nvPr>
            <p:ph sz="half" idx="4294967295"/>
          </p:nvPr>
        </p:nvSpPr>
        <p:spPr bwMode="auto">
          <a:xfrm>
            <a:off x="457200" y="1473200"/>
            <a:ext cx="82296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latin typeface="Verdana" charset="0"/>
                <a:cs typeface="Verdana" charset="0"/>
              </a:rPr>
              <a:t>Go big, avoid making changes later</a:t>
            </a:r>
          </a:p>
          <a:p>
            <a:r>
              <a:rPr lang="en-US" altLang="en-US" dirty="0" smtClean="0">
                <a:latin typeface="Verdana" charset="0"/>
                <a:cs typeface="Verdana" charset="0"/>
              </a:rPr>
              <a:t>Optimize configuration to isolate resources, for example:</a:t>
            </a:r>
          </a:p>
          <a:p>
            <a:pPr lvl="1"/>
            <a:r>
              <a:rPr lang="en-US" altLang="en-US" dirty="0" smtClean="0">
                <a:latin typeface="Verdana" charset="0"/>
                <a:cs typeface="Verdana" charset="0"/>
              </a:rPr>
              <a:t>Dedicated database server (1)</a:t>
            </a:r>
          </a:p>
          <a:p>
            <a:pPr lvl="1"/>
            <a:r>
              <a:rPr lang="en-US" altLang="en-US" dirty="0" smtClean="0">
                <a:latin typeface="Verdana" charset="0"/>
                <a:cs typeface="Verdana" charset="0"/>
              </a:rPr>
              <a:t>Dedicated Platform application servers (2)</a:t>
            </a:r>
          </a:p>
          <a:p>
            <a:pPr lvl="1"/>
            <a:r>
              <a:rPr lang="en-US" altLang="en-US" dirty="0" smtClean="0">
                <a:latin typeface="Verdana" charset="0"/>
                <a:cs typeface="Verdana" charset="0"/>
              </a:rPr>
              <a:t>Dedicated QXPS servers (2, each with 8 sub-renderers)</a:t>
            </a:r>
          </a:p>
          <a:p>
            <a:pPr lvl="2"/>
            <a:r>
              <a:rPr lang="en-US" altLang="en-US" dirty="0" smtClean="0">
                <a:latin typeface="Verdana" charset="0"/>
                <a:cs typeface="Verdana" charset="0"/>
              </a:rPr>
              <a:t>One for automation</a:t>
            </a:r>
          </a:p>
          <a:p>
            <a:pPr lvl="2"/>
            <a:r>
              <a:rPr lang="en-US" altLang="en-US" dirty="0" smtClean="0">
                <a:latin typeface="Verdana" charset="0"/>
                <a:cs typeface="Verdana" charset="0"/>
              </a:rPr>
              <a:t>One for requests generated by humans</a:t>
            </a:r>
          </a:p>
          <a:p>
            <a:r>
              <a:rPr lang="en-US" altLang="en-US" dirty="0" smtClean="0">
                <a:latin typeface="Verdana" charset="0"/>
                <a:cs typeface="Verdana" charset="0"/>
              </a:rPr>
              <a:t>Plan for scaling horizontally</a:t>
            </a:r>
          </a:p>
          <a:p>
            <a:r>
              <a:rPr lang="en-US" altLang="en-US" dirty="0" smtClean="0">
                <a:latin typeface="Verdana" charset="0"/>
                <a:cs typeface="Verdana" charset="0"/>
              </a:rPr>
              <a:t>Plan for scaling out with load balancers</a:t>
            </a:r>
            <a:endParaRPr lang="en-US" altLang="en-US" dirty="0">
              <a:latin typeface="Verdana" charset="0"/>
              <a:cs typeface="Verdana" charset="0"/>
            </a:endParaRPr>
          </a:p>
        </p:txBody>
      </p:sp>
      <p:sp>
        <p:nvSpPr>
          <p:cNvPr id="59394" name="Title 2"/>
          <p:cNvSpPr>
            <a:spLocks noGrp="1"/>
          </p:cNvSpPr>
          <p:nvPr>
            <p:ph type="title"/>
          </p:nvPr>
        </p:nvSpPr>
        <p:spPr bwMode="auto">
          <a:xfrm>
            <a:off x="274638" y="274638"/>
            <a:ext cx="8594725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Verdana" charset="0"/>
                <a:cs typeface="Verdana" charset="0"/>
              </a:rPr>
              <a:t>System Requirements</a:t>
            </a:r>
            <a:br>
              <a:rPr lang="en-US" altLang="en-US" dirty="0">
                <a:latin typeface="Verdana" charset="0"/>
                <a:cs typeface="Verdana" charset="0"/>
              </a:rPr>
            </a:br>
            <a:r>
              <a:rPr lang="en-US" altLang="en-US" sz="3200" dirty="0" smtClean="0">
                <a:latin typeface="Verdana" charset="0"/>
                <a:cs typeface="Verdana" charset="0"/>
              </a:rPr>
              <a:t>Recommendations</a:t>
            </a:r>
            <a:endParaRPr lang="en-US" altLang="en-US" dirty="0">
              <a:latin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71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 bwMode="auto">
          <a:xfrm>
            <a:off x="830263" y="4273550"/>
            <a:ext cx="7483475" cy="1273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>
                <a:latin typeface="Verdana" charset="0"/>
                <a:cs typeface="Verdana" charset="0"/>
              </a:rPr>
              <a:t>Proposed Architecture</a:t>
            </a:r>
            <a:endParaRPr lang="en-US" altLang="en-US" dirty="0">
              <a:latin typeface="Verdana" charset="0"/>
              <a:cs typeface="Verdana" charset="0"/>
            </a:endParaRPr>
          </a:p>
        </p:txBody>
      </p:sp>
      <p:sp>
        <p:nvSpPr>
          <p:cNvPr id="28674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3609975" y="1787525"/>
            <a:ext cx="1905000" cy="1195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Verdana" charset="0"/>
                <a:cs typeface="Verdana" charset="0"/>
              </a:rPr>
              <a:t>3</a:t>
            </a:r>
          </a:p>
        </p:txBody>
      </p:sp>
      <p:sp>
        <p:nvSpPr>
          <p:cNvPr id="28675" name="Text Placeholder 3"/>
          <p:cNvSpPr>
            <a:spLocks noGrp="1"/>
          </p:cNvSpPr>
          <p:nvPr>
            <p:ph type="body" sz="quarter" idx="10"/>
          </p:nvPr>
        </p:nvSpPr>
        <p:spPr bwMode="auto">
          <a:xfrm>
            <a:off x="457200" y="5521325"/>
            <a:ext cx="8229600" cy="9350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solidFill>
                <a:srgbClr val="575757"/>
              </a:solidFill>
              <a:latin typeface="Verdana" charset="0"/>
              <a:cs typeface="Verdana" charset="0"/>
            </a:endParaRPr>
          </a:p>
          <a:p>
            <a:endParaRPr lang="en-US" altLang="en-US">
              <a:solidFill>
                <a:srgbClr val="575757"/>
              </a:solidFill>
              <a:latin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262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2"/>
          <p:cNvSpPr>
            <a:spLocks noGrp="1"/>
          </p:cNvSpPr>
          <p:nvPr>
            <p:ph type="title"/>
          </p:nvPr>
        </p:nvSpPr>
        <p:spPr bwMode="auto">
          <a:xfrm>
            <a:off x="274638" y="274638"/>
            <a:ext cx="8594725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>
                <a:latin typeface="Verdana" charset="0"/>
                <a:cs typeface="Verdana" charset="0"/>
              </a:rPr>
              <a:t>System Architecture</a:t>
            </a:r>
            <a:endParaRPr lang="en-US" altLang="en-US" dirty="0">
              <a:latin typeface="Verdana" charset="0"/>
              <a:cs typeface="Verdana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79501" y="935038"/>
            <a:ext cx="7470860" cy="5337626"/>
            <a:chOff x="1079501" y="846138"/>
            <a:chExt cx="7470860" cy="533762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501" y="846138"/>
              <a:ext cx="7470860" cy="533762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7438" y="3492961"/>
              <a:ext cx="307739" cy="30773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170" y="3492960"/>
              <a:ext cx="307739" cy="30773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0436" y="3492960"/>
              <a:ext cx="287791" cy="28779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678" y="3502251"/>
              <a:ext cx="287791" cy="287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4114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Content Placeholder 1"/>
          <p:cNvSpPr>
            <a:spLocks noGrp="1"/>
          </p:cNvSpPr>
          <p:nvPr>
            <p:ph sz="half" idx="4294967295"/>
          </p:nvPr>
        </p:nvSpPr>
        <p:spPr bwMode="auto">
          <a:xfrm>
            <a:off x="457200" y="1473200"/>
            <a:ext cx="82296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2400" dirty="0" smtClean="0">
                <a:latin typeface="Verdana" charset="0"/>
                <a:cs typeface="Verdana" charset="0"/>
              </a:rPr>
              <a:t>Platform Application Servers</a:t>
            </a:r>
          </a:p>
          <a:p>
            <a:pPr lvl="1"/>
            <a:r>
              <a:rPr lang="en-US" altLang="en-US" sz="2000" dirty="0" smtClean="0">
                <a:latin typeface="Verdana" charset="0"/>
                <a:cs typeface="Verdana" charset="0"/>
              </a:rPr>
              <a:t>2x Application Servers</a:t>
            </a:r>
            <a:endParaRPr lang="en-US" altLang="en-US" sz="2000" dirty="0">
              <a:latin typeface="Verdana" charset="0"/>
              <a:cs typeface="Verdana" charset="0"/>
            </a:endParaRPr>
          </a:p>
          <a:p>
            <a:pPr lvl="1"/>
            <a:r>
              <a:rPr lang="en-US" altLang="en-US" sz="2000" dirty="0" smtClean="0">
                <a:latin typeface="Verdana" charset="0"/>
                <a:cs typeface="Verdana" charset="0"/>
              </a:rPr>
              <a:t>2x</a:t>
            </a:r>
            <a:r>
              <a:rPr lang="it-IT" sz="2000" dirty="0" smtClean="0"/>
              <a:t> </a:t>
            </a:r>
            <a:r>
              <a:rPr lang="it-IT" sz="2000" dirty="0"/>
              <a:t>Intel </a:t>
            </a:r>
            <a:r>
              <a:rPr lang="it-IT" sz="2000" dirty="0" err="1"/>
              <a:t>Xeon</a:t>
            </a:r>
            <a:r>
              <a:rPr lang="it-IT" sz="2000" dirty="0"/>
              <a:t> </a:t>
            </a:r>
            <a:r>
              <a:rPr lang="it-IT" sz="2000" dirty="0" smtClean="0"/>
              <a:t>2.1GHz </a:t>
            </a:r>
            <a:r>
              <a:rPr lang="it-IT" sz="2000" dirty="0" err="1" smtClean="0"/>
              <a:t>CPUs</a:t>
            </a:r>
            <a:r>
              <a:rPr lang="it-IT" sz="2000" dirty="0" smtClean="0"/>
              <a:t>, </a:t>
            </a:r>
            <a:r>
              <a:rPr lang="it-IT" sz="2000" dirty="0" err="1" smtClean="0"/>
              <a:t>each</a:t>
            </a:r>
            <a:r>
              <a:rPr lang="it-IT" sz="2000" dirty="0" smtClean="0"/>
              <a:t> with 8-cores (16 </a:t>
            </a:r>
            <a:r>
              <a:rPr lang="it-IT" sz="2000" dirty="0" err="1" smtClean="0"/>
              <a:t>total</a:t>
            </a:r>
            <a:r>
              <a:rPr lang="it-IT" sz="2000" dirty="0" smtClean="0"/>
              <a:t>)</a:t>
            </a:r>
            <a:endParaRPr lang="it-IT" sz="2000" dirty="0"/>
          </a:p>
          <a:p>
            <a:pPr lvl="1"/>
            <a:r>
              <a:rPr lang="en-US" altLang="en-US" sz="2000" dirty="0" smtClean="0">
                <a:latin typeface="Verdana" charset="0"/>
                <a:cs typeface="Verdana" charset="0"/>
              </a:rPr>
              <a:t>64GB </a:t>
            </a:r>
            <a:r>
              <a:rPr lang="is-IS" sz="2000" dirty="0" smtClean="0"/>
              <a:t>RAM</a:t>
            </a:r>
            <a:endParaRPr lang="en-US" altLang="en-US" sz="2000" dirty="0" smtClean="0">
              <a:latin typeface="Verdana" charset="0"/>
              <a:cs typeface="Verdana" charset="0"/>
            </a:endParaRPr>
          </a:p>
          <a:p>
            <a:r>
              <a:rPr lang="en-US" altLang="en-US" sz="2400" dirty="0">
                <a:latin typeface="Verdana" charset="0"/>
                <a:cs typeface="Verdana" charset="0"/>
              </a:rPr>
              <a:t>Rendering Application </a:t>
            </a:r>
            <a:r>
              <a:rPr lang="en-US" altLang="en-US" sz="2400" dirty="0" smtClean="0">
                <a:latin typeface="Verdana" charset="0"/>
                <a:cs typeface="Verdana" charset="0"/>
              </a:rPr>
              <a:t>Servers</a:t>
            </a:r>
          </a:p>
          <a:p>
            <a:pPr lvl="1"/>
            <a:r>
              <a:rPr lang="en-US" altLang="en-US" sz="2000" dirty="0">
                <a:latin typeface="Verdana" charset="0"/>
                <a:cs typeface="Verdana" charset="0"/>
              </a:rPr>
              <a:t>2x </a:t>
            </a:r>
            <a:r>
              <a:rPr lang="en-US" altLang="en-US" sz="2000" dirty="0" smtClean="0">
                <a:latin typeface="Verdana" charset="0"/>
                <a:cs typeface="Verdana" charset="0"/>
              </a:rPr>
              <a:t>QXPS Servers (each with 8 sub-renderers)</a:t>
            </a:r>
            <a:endParaRPr lang="en-US" altLang="en-US" sz="2000" dirty="0">
              <a:latin typeface="Verdana" charset="0"/>
              <a:cs typeface="Verdana" charset="0"/>
            </a:endParaRPr>
          </a:p>
          <a:p>
            <a:pPr lvl="1"/>
            <a:r>
              <a:rPr lang="it-IT" sz="2000" dirty="0"/>
              <a:t>2x Intel </a:t>
            </a:r>
            <a:r>
              <a:rPr lang="it-IT" sz="2000" dirty="0" err="1"/>
              <a:t>Xeon</a:t>
            </a:r>
            <a:r>
              <a:rPr lang="it-IT" sz="2000" dirty="0"/>
              <a:t> </a:t>
            </a:r>
            <a:r>
              <a:rPr lang="it-IT" sz="2000" dirty="0" smtClean="0"/>
              <a:t>2.1GHz </a:t>
            </a:r>
            <a:r>
              <a:rPr lang="it-IT" sz="2000" dirty="0" err="1" smtClean="0"/>
              <a:t>CPUs</a:t>
            </a:r>
            <a:r>
              <a:rPr lang="it-IT" sz="2000" dirty="0" smtClean="0"/>
              <a:t>, </a:t>
            </a:r>
            <a:r>
              <a:rPr lang="it-IT" sz="2000" dirty="0" err="1" smtClean="0"/>
              <a:t>each</a:t>
            </a:r>
            <a:r>
              <a:rPr lang="it-IT" sz="2000" dirty="0" smtClean="0"/>
              <a:t> with 8-cores (16 </a:t>
            </a:r>
            <a:r>
              <a:rPr lang="it-IT" sz="2000" dirty="0" err="1" smtClean="0"/>
              <a:t>total</a:t>
            </a:r>
            <a:r>
              <a:rPr lang="it-IT" sz="2000" dirty="0" smtClean="0"/>
              <a:t>)</a:t>
            </a:r>
          </a:p>
          <a:p>
            <a:pPr lvl="1"/>
            <a:r>
              <a:rPr lang="en-US" altLang="en-US" sz="2000" dirty="0" smtClean="0">
                <a:latin typeface="Verdana" charset="0"/>
                <a:cs typeface="Verdana" charset="0"/>
              </a:rPr>
              <a:t>64GB RAM</a:t>
            </a:r>
          </a:p>
          <a:p>
            <a:r>
              <a:rPr lang="en-US" altLang="en-US" sz="2400" dirty="0" smtClean="0">
                <a:latin typeface="Verdana" charset="0"/>
                <a:cs typeface="Verdana" charset="0"/>
              </a:rPr>
              <a:t>Database Server</a:t>
            </a:r>
          </a:p>
          <a:p>
            <a:pPr lvl="1"/>
            <a:r>
              <a:rPr lang="en-US" altLang="en-US" sz="2000" dirty="0" smtClean="0">
                <a:latin typeface="Verdana" charset="0"/>
                <a:cs typeface="Verdana" charset="0"/>
              </a:rPr>
              <a:t>3x</a:t>
            </a:r>
            <a:r>
              <a:rPr lang="it-IT" sz="2000" dirty="0" smtClean="0"/>
              <a:t> </a:t>
            </a:r>
            <a:r>
              <a:rPr lang="it-IT" sz="2000" dirty="0"/>
              <a:t>Intel </a:t>
            </a:r>
            <a:r>
              <a:rPr lang="it-IT" sz="2000" dirty="0" err="1"/>
              <a:t>Xeon</a:t>
            </a:r>
            <a:r>
              <a:rPr lang="it-IT" sz="2000" dirty="0"/>
              <a:t> </a:t>
            </a:r>
            <a:r>
              <a:rPr lang="it-IT" sz="2000" dirty="0" smtClean="0"/>
              <a:t>2.1GHz</a:t>
            </a:r>
            <a:r>
              <a:rPr lang="it-IT" sz="2000" dirty="0"/>
              <a:t> </a:t>
            </a:r>
            <a:r>
              <a:rPr lang="it-IT" sz="2000" dirty="0" err="1" smtClean="0"/>
              <a:t>CPUs</a:t>
            </a:r>
            <a:r>
              <a:rPr lang="it-IT" sz="2000" dirty="0" smtClean="0"/>
              <a:t>, </a:t>
            </a:r>
            <a:r>
              <a:rPr lang="it-IT" sz="2000" dirty="0" err="1" smtClean="0"/>
              <a:t>each</a:t>
            </a:r>
            <a:r>
              <a:rPr lang="it-IT" sz="2000" dirty="0" smtClean="0"/>
              <a:t> with 8-cores (24 </a:t>
            </a:r>
            <a:r>
              <a:rPr lang="it-IT" sz="2000" dirty="0" err="1" smtClean="0"/>
              <a:t>total</a:t>
            </a:r>
            <a:r>
              <a:rPr lang="it-IT" sz="2000" dirty="0" smtClean="0"/>
              <a:t>)</a:t>
            </a:r>
          </a:p>
          <a:p>
            <a:pPr lvl="1"/>
            <a:r>
              <a:rPr lang="en-US" altLang="en-US" sz="2000" dirty="0" smtClean="0">
                <a:latin typeface="Verdana" charset="0"/>
                <a:cs typeface="Verdana" charset="0"/>
              </a:rPr>
              <a:t>32GB RAM</a:t>
            </a:r>
          </a:p>
        </p:txBody>
      </p:sp>
      <p:sp>
        <p:nvSpPr>
          <p:cNvPr id="59394" name="Title 2"/>
          <p:cNvSpPr>
            <a:spLocks noGrp="1"/>
          </p:cNvSpPr>
          <p:nvPr>
            <p:ph type="title"/>
          </p:nvPr>
        </p:nvSpPr>
        <p:spPr bwMode="auto">
          <a:xfrm>
            <a:off x="274638" y="274638"/>
            <a:ext cx="8594725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>
                <a:latin typeface="Verdana" charset="0"/>
                <a:cs typeface="Verdana" charset="0"/>
              </a:rPr>
              <a:t>Specific Hardware Option</a:t>
            </a:r>
            <a:br>
              <a:rPr lang="en-US" altLang="en-US" dirty="0" smtClean="0">
                <a:latin typeface="Verdana" charset="0"/>
                <a:cs typeface="Verdana" charset="0"/>
              </a:rPr>
            </a:br>
            <a:r>
              <a:rPr lang="en-US" altLang="en-US" sz="3200" b="0" dirty="0" smtClean="0">
                <a:latin typeface="Verdana" charset="0"/>
                <a:cs typeface="Verdana" charset="0"/>
              </a:rPr>
              <a:t>Higher-volume</a:t>
            </a:r>
            <a:endParaRPr lang="en-US" altLang="en-US" sz="3200" b="0" dirty="0">
              <a:latin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658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 bwMode="auto">
          <a:xfrm>
            <a:off x="830263" y="4273550"/>
            <a:ext cx="7483475" cy="1273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>
                <a:latin typeface="Verdana" charset="0"/>
                <a:cs typeface="Verdana" charset="0"/>
              </a:rPr>
              <a:t>Wrap-up</a:t>
            </a:r>
            <a:endParaRPr lang="en-US" altLang="en-US" dirty="0">
              <a:latin typeface="Verdana" charset="0"/>
              <a:cs typeface="Verdana" charset="0"/>
            </a:endParaRPr>
          </a:p>
        </p:txBody>
      </p:sp>
      <p:sp>
        <p:nvSpPr>
          <p:cNvPr id="28674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3609975" y="1787525"/>
            <a:ext cx="1905000" cy="1195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Verdana" charset="0"/>
                <a:cs typeface="Verdana" charset="0"/>
              </a:rPr>
              <a:t>4</a:t>
            </a:r>
          </a:p>
        </p:txBody>
      </p:sp>
      <p:sp>
        <p:nvSpPr>
          <p:cNvPr id="28675" name="Text Placeholder 3"/>
          <p:cNvSpPr>
            <a:spLocks noGrp="1"/>
          </p:cNvSpPr>
          <p:nvPr>
            <p:ph type="body" sz="quarter" idx="10"/>
          </p:nvPr>
        </p:nvSpPr>
        <p:spPr bwMode="auto">
          <a:xfrm>
            <a:off x="457200" y="5521325"/>
            <a:ext cx="8229600" cy="9350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solidFill>
                <a:srgbClr val="575757"/>
              </a:solidFill>
              <a:latin typeface="Verdana" charset="0"/>
              <a:cs typeface="Verdana" charset="0"/>
            </a:endParaRPr>
          </a:p>
          <a:p>
            <a:endParaRPr lang="en-US" altLang="en-US">
              <a:solidFill>
                <a:srgbClr val="575757"/>
              </a:solidFill>
              <a:latin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5191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Content Placeholder 1"/>
          <p:cNvSpPr>
            <a:spLocks noGrp="1"/>
          </p:cNvSpPr>
          <p:nvPr>
            <p:ph sz="half" idx="4294967295"/>
          </p:nvPr>
        </p:nvSpPr>
        <p:spPr bwMode="auto">
          <a:xfrm>
            <a:off x="457200" y="1473200"/>
            <a:ext cx="82296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Verdana" charset="0"/>
                <a:cs typeface="Verdana" charset="0"/>
              </a:rPr>
              <a:t>Your success is our success</a:t>
            </a:r>
          </a:p>
          <a:p>
            <a:pPr lvl="1"/>
            <a:r>
              <a:rPr lang="en-US" altLang="en-US" dirty="0" smtClean="0">
                <a:latin typeface="Verdana" charset="0"/>
                <a:cs typeface="Verdana" charset="0"/>
              </a:rPr>
              <a:t>Move </a:t>
            </a:r>
            <a:r>
              <a:rPr lang="en-US" altLang="en-US" dirty="0">
                <a:latin typeface="Verdana" charset="0"/>
                <a:cs typeface="Verdana" charset="0"/>
              </a:rPr>
              <a:t>customers to production</a:t>
            </a:r>
          </a:p>
          <a:p>
            <a:pPr lvl="2"/>
            <a:r>
              <a:rPr lang="en-US" altLang="en-US" dirty="0">
                <a:solidFill>
                  <a:srgbClr val="B55676"/>
                </a:solidFill>
                <a:latin typeface="Verdana" charset="0"/>
                <a:cs typeface="Verdana" charset="0"/>
              </a:rPr>
              <a:t>Quark Services &amp; 3</a:t>
            </a:r>
            <a:r>
              <a:rPr lang="en-US" altLang="en-US" baseline="30000" dirty="0">
                <a:solidFill>
                  <a:srgbClr val="B55676"/>
                </a:solidFill>
                <a:latin typeface="Verdana" charset="0"/>
                <a:cs typeface="Verdana" charset="0"/>
              </a:rPr>
              <a:t>rd</a:t>
            </a:r>
            <a:r>
              <a:rPr lang="en-US" altLang="en-US" dirty="0">
                <a:solidFill>
                  <a:srgbClr val="B55676"/>
                </a:solidFill>
                <a:latin typeface="Verdana" charset="0"/>
                <a:cs typeface="Verdana" charset="0"/>
              </a:rPr>
              <a:t> party partners</a:t>
            </a:r>
          </a:p>
          <a:p>
            <a:pPr lvl="2"/>
            <a:r>
              <a:rPr lang="en-US" altLang="en-US" dirty="0">
                <a:solidFill>
                  <a:srgbClr val="B55676"/>
                </a:solidFill>
                <a:latin typeface="Verdana" charset="0"/>
                <a:cs typeface="Verdana" charset="0"/>
              </a:rPr>
              <a:t>Balance must-have features for many customers</a:t>
            </a:r>
          </a:p>
          <a:p>
            <a:pPr lvl="1"/>
            <a:r>
              <a:rPr lang="en-US" altLang="en-US" dirty="0">
                <a:latin typeface="Verdana" charset="0"/>
                <a:cs typeface="Verdana" charset="0"/>
              </a:rPr>
              <a:t>Keep production systems active</a:t>
            </a:r>
          </a:p>
          <a:p>
            <a:pPr lvl="2"/>
            <a:r>
              <a:rPr lang="en-US" altLang="en-US" dirty="0">
                <a:solidFill>
                  <a:srgbClr val="B55676"/>
                </a:solidFill>
                <a:latin typeface="Verdana" charset="0"/>
                <a:cs typeface="Verdana" charset="0"/>
              </a:rPr>
              <a:t>Customer Rapid Response</a:t>
            </a:r>
          </a:p>
          <a:p>
            <a:pPr lvl="2"/>
            <a:r>
              <a:rPr lang="en-US" altLang="en-US" dirty="0">
                <a:solidFill>
                  <a:srgbClr val="B55676"/>
                </a:solidFill>
                <a:latin typeface="Verdana" charset="0"/>
                <a:cs typeface="Verdana" charset="0"/>
              </a:rPr>
              <a:t>Enterprise Support</a:t>
            </a:r>
          </a:p>
          <a:p>
            <a:pPr lvl="1"/>
            <a:r>
              <a:rPr lang="en-US" altLang="en-US" dirty="0">
                <a:latin typeface="Verdana" charset="0"/>
                <a:cs typeface="Verdana" charset="0"/>
              </a:rPr>
              <a:t>Scale production implementations</a:t>
            </a:r>
          </a:p>
          <a:p>
            <a:pPr lvl="2"/>
            <a:r>
              <a:rPr lang="en-US" altLang="en-US" dirty="0">
                <a:solidFill>
                  <a:srgbClr val="B55676"/>
                </a:solidFill>
                <a:latin typeface="Verdana" charset="0"/>
                <a:cs typeface="Verdana" charset="0"/>
              </a:rPr>
              <a:t>We listen: customer plans influence priorities</a:t>
            </a:r>
          </a:p>
          <a:p>
            <a:pPr lvl="2"/>
            <a:r>
              <a:rPr lang="en-US" altLang="en-US" dirty="0">
                <a:solidFill>
                  <a:srgbClr val="B55676"/>
                </a:solidFill>
                <a:latin typeface="Verdana" charset="0"/>
                <a:cs typeface="Verdana" charset="0"/>
              </a:rPr>
              <a:t>Engage as partners: feedback = continuous dialogue</a:t>
            </a:r>
            <a:endParaRPr lang="en-US" altLang="en-US" dirty="0">
              <a:latin typeface="Verdana" charset="0"/>
              <a:cs typeface="Verdana" charset="0"/>
            </a:endParaRPr>
          </a:p>
          <a:p>
            <a:r>
              <a:rPr lang="en-US" altLang="en-US" dirty="0" smtClean="0">
                <a:latin typeface="Verdana" charset="0"/>
                <a:cs typeface="Verdana" charset="0"/>
              </a:rPr>
              <a:t>Questions?</a:t>
            </a:r>
            <a:endParaRPr lang="en-US" altLang="en-US" dirty="0">
              <a:latin typeface="Verdana" charset="0"/>
              <a:cs typeface="Verdana" charset="0"/>
            </a:endParaRPr>
          </a:p>
        </p:txBody>
      </p:sp>
      <p:sp>
        <p:nvSpPr>
          <p:cNvPr id="59394" name="Title 2"/>
          <p:cNvSpPr>
            <a:spLocks noGrp="1"/>
          </p:cNvSpPr>
          <p:nvPr>
            <p:ph type="title"/>
          </p:nvPr>
        </p:nvSpPr>
        <p:spPr bwMode="auto">
          <a:xfrm>
            <a:off x="274638" y="274638"/>
            <a:ext cx="8594725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latin typeface="Verdana" charset="0"/>
                <a:cs typeface="Verdana" charset="0"/>
              </a:rPr>
              <a:t>Wrap-up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Placeholder 4" descr="shutterstock_234378886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8" r="25888"/>
          <a:stretch>
            <a:fillRect/>
          </a:stretch>
        </p:blipFill>
        <p:spPr bwMode="auto">
          <a:xfrm>
            <a:off x="5995988" y="1471613"/>
            <a:ext cx="2868612" cy="4699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Title 2"/>
          <p:cNvSpPr>
            <a:spLocks noGrp="1"/>
          </p:cNvSpPr>
          <p:nvPr>
            <p:ph type="title"/>
          </p:nvPr>
        </p:nvSpPr>
        <p:spPr bwMode="auto">
          <a:xfrm>
            <a:off x="274638" y="274638"/>
            <a:ext cx="8594725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dirty="0" smtClean="0">
                <a:latin typeface="Verdana" charset="0"/>
                <a:cs typeface="Verdana" charset="0"/>
              </a:rPr>
              <a:t>Overview</a:t>
            </a:r>
            <a:endParaRPr lang="en-US" altLang="en-US" dirty="0">
              <a:latin typeface="Verdana" charset="0"/>
              <a:cs typeface="Verdana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1"/>
          </p:nvPr>
        </p:nvSpPr>
        <p:spPr>
          <a:xfrm>
            <a:off x="274638" y="1471613"/>
            <a:ext cx="5618162" cy="4699000"/>
          </a:xfrm>
        </p:spPr>
        <p:txBody>
          <a:bodyPr/>
          <a:lstStyle/>
          <a:p>
            <a:pPr fontAlgn="auto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 smtClean="0">
                <a:ea typeface="+mn-ea"/>
              </a:rPr>
              <a:t>Considerations</a:t>
            </a:r>
          </a:p>
          <a:p>
            <a:pPr fontAlgn="auto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 smtClean="0"/>
              <a:t>Recommendations</a:t>
            </a:r>
            <a:endParaRPr lang="en-US" dirty="0" smtClean="0">
              <a:ea typeface="+mn-ea"/>
            </a:endParaRPr>
          </a:p>
          <a:p>
            <a:pPr fontAlgn="auto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 smtClean="0">
                <a:ea typeface="+mn-ea"/>
              </a:rPr>
              <a:t>Proposed architecture</a:t>
            </a:r>
          </a:p>
          <a:p>
            <a:pPr fontAlgn="auto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lang="en-US" dirty="0" smtClean="0">
                <a:ea typeface="+mn-ea"/>
              </a:rPr>
              <a:t>Wrap-up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 bwMode="auto">
          <a:xfrm>
            <a:off x="830263" y="4273550"/>
            <a:ext cx="7483475" cy="1273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>
                <a:latin typeface="Verdana" charset="0"/>
                <a:cs typeface="Verdana" charset="0"/>
              </a:rPr>
              <a:t>Considerations</a:t>
            </a:r>
            <a:endParaRPr lang="en-US" altLang="en-US" dirty="0">
              <a:latin typeface="Verdana" charset="0"/>
              <a:cs typeface="Verdana" charset="0"/>
            </a:endParaRPr>
          </a:p>
        </p:txBody>
      </p:sp>
      <p:sp>
        <p:nvSpPr>
          <p:cNvPr id="28674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3609975" y="1787525"/>
            <a:ext cx="1905000" cy="1195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latin typeface="Verdana" charset="0"/>
                <a:cs typeface="Verdana" charset="0"/>
              </a:rPr>
              <a:t>1</a:t>
            </a:r>
          </a:p>
        </p:txBody>
      </p:sp>
      <p:sp>
        <p:nvSpPr>
          <p:cNvPr id="28675" name="Text Placeholder 3"/>
          <p:cNvSpPr>
            <a:spLocks noGrp="1"/>
          </p:cNvSpPr>
          <p:nvPr>
            <p:ph type="body" sz="quarter" idx="10"/>
          </p:nvPr>
        </p:nvSpPr>
        <p:spPr bwMode="auto">
          <a:xfrm>
            <a:off x="457200" y="5521325"/>
            <a:ext cx="8229600" cy="9350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solidFill>
                <a:srgbClr val="575757"/>
              </a:solidFill>
              <a:latin typeface="Verdana" charset="0"/>
              <a:cs typeface="Verdana" charset="0"/>
            </a:endParaRPr>
          </a:p>
          <a:p>
            <a:endParaRPr lang="en-US" altLang="en-US">
              <a:solidFill>
                <a:srgbClr val="575757"/>
              </a:solidFill>
              <a:latin typeface="Verdana" charset="0"/>
              <a:cs typeface="Verdana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Content Placeholder 1"/>
          <p:cNvSpPr>
            <a:spLocks noGrp="1"/>
          </p:cNvSpPr>
          <p:nvPr>
            <p:ph sz="half" idx="4294967295"/>
          </p:nvPr>
        </p:nvSpPr>
        <p:spPr bwMode="auto">
          <a:xfrm>
            <a:off x="457200" y="1473200"/>
            <a:ext cx="57531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latin typeface="Verdana" charset="0"/>
                <a:cs typeface="Verdana" charset="0"/>
              </a:rPr>
              <a:t>Platform performance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Verdana" charset="0"/>
                <a:cs typeface="Verdana" charset="0"/>
              </a:rPr>
              <a:t>Indexing (previews)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rgbClr val="B55676"/>
                </a:solidFill>
                <a:latin typeface="Verdana" charset="0"/>
                <a:cs typeface="Verdana" charset="0"/>
              </a:rPr>
              <a:t>On save</a:t>
            </a:r>
            <a:endParaRPr lang="en-US" dirty="0">
              <a:solidFill>
                <a:srgbClr val="B55676"/>
              </a:solidFill>
              <a:latin typeface="Verdana" charset="0"/>
              <a:cs typeface="Verdana" charset="0"/>
            </a:endParaRP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rgbClr val="B55676"/>
                </a:solidFill>
                <a:latin typeface="Verdana" charset="0"/>
                <a:cs typeface="Verdana" charset="0"/>
              </a:rPr>
              <a:t>On demand</a:t>
            </a:r>
            <a:endParaRPr lang="en-US" dirty="0">
              <a:latin typeface="Verdana" charset="0"/>
              <a:cs typeface="Verdana" charset="0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Verdana" charset="0"/>
                <a:cs typeface="Verdana" charset="0"/>
              </a:rPr>
              <a:t>Automation scope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Verdana" charset="0"/>
                <a:cs typeface="Verdana" charset="0"/>
              </a:rPr>
              <a:t>Publishing requests per </a:t>
            </a:r>
            <a:r>
              <a:rPr lang="en-US" dirty="0" smtClean="0">
                <a:latin typeface="Verdana" charset="0"/>
                <a:cs typeface="Verdana" charset="0"/>
              </a:rPr>
              <a:t>day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Verdana" charset="0"/>
                <a:cs typeface="Verdana" charset="0"/>
              </a:rPr>
              <a:t>Messaging</a:t>
            </a:r>
            <a:endParaRPr lang="en-US" dirty="0">
              <a:latin typeface="Verdana" charset="0"/>
              <a:cs typeface="Verdana" charset="0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latin typeface="Verdana" charset="0"/>
                <a:cs typeface="Verdana" charset="0"/>
              </a:rPr>
              <a:t>Watched </a:t>
            </a:r>
            <a:r>
              <a:rPr lang="en-US" dirty="0" smtClean="0">
                <a:latin typeface="Verdana" charset="0"/>
                <a:cs typeface="Verdana" charset="0"/>
              </a:rPr>
              <a:t>queries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Verdana" charset="0"/>
                <a:cs typeface="Verdana" charset="0"/>
              </a:rPr>
              <a:t>Limited resources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rgbClr val="B55676"/>
                </a:solidFill>
                <a:latin typeface="Verdana" charset="0"/>
                <a:cs typeface="Verdana" charset="0"/>
              </a:rPr>
              <a:t>Hardware</a:t>
            </a:r>
          </a:p>
          <a:p>
            <a:pPr lvl="2">
              <a:lnSpc>
                <a:spcPct val="110000"/>
              </a:lnSpc>
            </a:pPr>
            <a:r>
              <a:rPr lang="en-US" dirty="0" smtClean="0">
                <a:solidFill>
                  <a:srgbClr val="B55676"/>
                </a:solidFill>
                <a:latin typeface="Verdana" charset="0"/>
                <a:cs typeface="Verdana" charset="0"/>
              </a:rPr>
              <a:t>Network</a:t>
            </a:r>
            <a:endParaRPr lang="en-US" dirty="0">
              <a:solidFill>
                <a:srgbClr val="B55676"/>
              </a:solidFill>
              <a:latin typeface="Verdana" charset="0"/>
              <a:cs typeface="Verdana" charset="0"/>
            </a:endParaRPr>
          </a:p>
        </p:txBody>
      </p:sp>
      <p:sp>
        <p:nvSpPr>
          <p:cNvPr id="59394" name="Title 2"/>
          <p:cNvSpPr>
            <a:spLocks noGrp="1"/>
          </p:cNvSpPr>
          <p:nvPr>
            <p:ph type="title"/>
          </p:nvPr>
        </p:nvSpPr>
        <p:spPr bwMode="auto">
          <a:xfrm>
            <a:off x="274638" y="274638"/>
            <a:ext cx="8594725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>
                <a:latin typeface="Verdana" charset="0"/>
                <a:cs typeface="Verdana" charset="0"/>
              </a:rPr>
              <a:t>System Requirements</a:t>
            </a:r>
            <a:br>
              <a:rPr lang="en-US" altLang="en-US" dirty="0" smtClean="0">
                <a:latin typeface="Verdana" charset="0"/>
                <a:cs typeface="Verdana" charset="0"/>
              </a:rPr>
            </a:br>
            <a:r>
              <a:rPr lang="en-US" altLang="en-US" sz="3200" dirty="0" smtClean="0">
                <a:latin typeface="Verdana" charset="0"/>
                <a:cs typeface="Verdana" charset="0"/>
              </a:rPr>
              <a:t>Key Factors</a:t>
            </a:r>
            <a:endParaRPr lang="en-US" altLang="en-US" sz="2800" dirty="0">
              <a:latin typeface="Verdana" charset="0"/>
              <a:cs typeface="Verdana" charset="0"/>
            </a:endParaRPr>
          </a:p>
        </p:txBody>
      </p:sp>
      <p:pic>
        <p:nvPicPr>
          <p:cNvPr id="4" name="Picture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r="4048"/>
          <a:stretch>
            <a:fillRect/>
          </a:stretch>
        </p:blipFill>
        <p:spPr>
          <a:xfrm>
            <a:off x="6413588" y="1689100"/>
            <a:ext cx="2455775" cy="40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9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Content Placeholder 1"/>
          <p:cNvSpPr>
            <a:spLocks noGrp="1"/>
          </p:cNvSpPr>
          <p:nvPr>
            <p:ph sz="half" idx="4294967295"/>
          </p:nvPr>
        </p:nvSpPr>
        <p:spPr bwMode="auto">
          <a:xfrm>
            <a:off x="457200" y="1473200"/>
            <a:ext cx="69723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latin typeface="Verdana" charset="0"/>
                <a:cs typeface="Verdana" charset="0"/>
              </a:rPr>
              <a:t>QuarkXPress Server performance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Rendered page count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Number of raster images rendered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Number of vector images rendered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Number of images with transparency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Number of tables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Number of tables which span across multiple pages</a:t>
            </a:r>
          </a:p>
        </p:txBody>
      </p:sp>
      <p:sp>
        <p:nvSpPr>
          <p:cNvPr id="59394" name="Title 2"/>
          <p:cNvSpPr>
            <a:spLocks noGrp="1"/>
          </p:cNvSpPr>
          <p:nvPr>
            <p:ph type="title"/>
          </p:nvPr>
        </p:nvSpPr>
        <p:spPr bwMode="auto">
          <a:xfrm>
            <a:off x="274638" y="274638"/>
            <a:ext cx="8594725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Verdana" charset="0"/>
                <a:cs typeface="Verdana" charset="0"/>
              </a:rPr>
              <a:t>System Requirements</a:t>
            </a:r>
            <a:br>
              <a:rPr lang="en-US" altLang="en-US" dirty="0">
                <a:latin typeface="Verdana" charset="0"/>
                <a:cs typeface="Verdana" charset="0"/>
              </a:rPr>
            </a:br>
            <a:r>
              <a:rPr lang="en-US" altLang="en-US" sz="3200" dirty="0">
                <a:latin typeface="Verdana" charset="0"/>
                <a:cs typeface="Verdana" charset="0"/>
              </a:rPr>
              <a:t>Key Factors</a:t>
            </a:r>
            <a:endParaRPr lang="en-US" altLang="en-US" dirty="0">
              <a:latin typeface="Verdana" charset="0"/>
              <a:cs typeface="Verdan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944" y="2024047"/>
            <a:ext cx="623265" cy="623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918" y="2788487"/>
            <a:ext cx="560082" cy="560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485" y="4191000"/>
            <a:ext cx="590515" cy="590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918" y="3489744"/>
            <a:ext cx="560082" cy="56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3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Content Placeholder 1"/>
          <p:cNvSpPr>
            <a:spLocks noGrp="1"/>
          </p:cNvSpPr>
          <p:nvPr>
            <p:ph sz="half" idx="4294967295"/>
          </p:nvPr>
        </p:nvSpPr>
        <p:spPr bwMode="auto">
          <a:xfrm>
            <a:off x="457200" y="1473200"/>
            <a:ext cx="69723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latin typeface="Verdana" charset="0"/>
                <a:cs typeface="Verdana" charset="0"/>
              </a:rPr>
              <a:t>QuarkXPress Server performance (</a:t>
            </a:r>
            <a:r>
              <a:rPr lang="en-US" altLang="en-US" dirty="0" err="1" smtClean="0">
                <a:latin typeface="Verdana" charset="0"/>
                <a:cs typeface="Verdana" charset="0"/>
              </a:rPr>
              <a:t>con’t</a:t>
            </a:r>
            <a:r>
              <a:rPr lang="en-US" altLang="en-US" dirty="0" smtClean="0">
                <a:latin typeface="Verdana" charset="0"/>
                <a:cs typeface="Verdana" charset="0"/>
              </a:rPr>
              <a:t>)</a:t>
            </a:r>
          </a:p>
          <a:p>
            <a:pPr marL="914400" lvl="1" indent="-457200">
              <a:buFont typeface="+mj-lt"/>
              <a:buAutoNum type="arabicPeriod" startAt="7"/>
            </a:pPr>
            <a:r>
              <a:rPr lang="en-US" dirty="0" smtClean="0"/>
              <a:t>Number </a:t>
            </a:r>
            <a:r>
              <a:rPr lang="en-US" dirty="0"/>
              <a:t>of </a:t>
            </a:r>
            <a:r>
              <a:rPr lang="en-US" dirty="0" smtClean="0"/>
              <a:t>landscape pages</a:t>
            </a:r>
          </a:p>
          <a:p>
            <a:pPr marL="914400" lvl="1" indent="-457200">
              <a:buFont typeface="+mj-lt"/>
              <a:buAutoNum type="arabicPeriod" startAt="7"/>
            </a:pPr>
            <a:r>
              <a:rPr lang="en-US" dirty="0" smtClean="0"/>
              <a:t>Layout richness: low</a:t>
            </a:r>
            <a:r>
              <a:rPr lang="en-US" dirty="0"/>
              <a:t>, </a:t>
            </a:r>
            <a:r>
              <a:rPr lang="en-US" dirty="0" smtClean="0"/>
              <a:t>medium</a:t>
            </a:r>
            <a:r>
              <a:rPr lang="en-US" dirty="0"/>
              <a:t>, h</a:t>
            </a:r>
            <a:r>
              <a:rPr lang="en-US" dirty="0" smtClean="0"/>
              <a:t>igh</a:t>
            </a:r>
          </a:p>
          <a:p>
            <a:pPr marL="914400" lvl="1" indent="-457200">
              <a:buFont typeface="+mj-lt"/>
              <a:buAutoNum type="arabicPeriod" startAt="7"/>
            </a:pPr>
            <a:r>
              <a:rPr lang="en-US" dirty="0" smtClean="0"/>
              <a:t>PDF output styles</a:t>
            </a:r>
            <a:endParaRPr lang="en-US" dirty="0"/>
          </a:p>
          <a:p>
            <a:pPr marL="896112" lvl="1" indent="-621792">
              <a:buFont typeface="+mj-lt"/>
              <a:buAutoNum type="arabicPeriod" startAt="7"/>
            </a:pPr>
            <a:r>
              <a:rPr lang="en-US" dirty="0"/>
              <a:t>Number &amp; size of </a:t>
            </a:r>
            <a:r>
              <a:rPr lang="en-US" dirty="0" smtClean="0"/>
              <a:t>interactive artifacts</a:t>
            </a:r>
            <a:endParaRPr lang="en-US" dirty="0"/>
          </a:p>
          <a:p>
            <a:pPr marL="896112" lvl="1" indent="-621792">
              <a:buFont typeface="+mj-lt"/>
              <a:buAutoNum type="arabicPeriod" startAt="7"/>
            </a:pPr>
            <a:r>
              <a:rPr lang="en-US" dirty="0"/>
              <a:t>Number &amp; frequency of live preview requests (JPEG/PDF)</a:t>
            </a:r>
          </a:p>
          <a:p>
            <a:pPr marL="896112" lvl="1" indent="-621792">
              <a:buFont typeface="+mj-lt"/>
              <a:buAutoNum type="arabicPeriod" startAt="7"/>
            </a:pPr>
            <a:r>
              <a:rPr lang="en-US" dirty="0"/>
              <a:t>Number of </a:t>
            </a:r>
            <a:r>
              <a:rPr lang="en-US" dirty="0" smtClean="0"/>
              <a:t>check-ins = re-indexing</a:t>
            </a:r>
            <a:endParaRPr lang="en-US" dirty="0"/>
          </a:p>
        </p:txBody>
      </p:sp>
      <p:sp>
        <p:nvSpPr>
          <p:cNvPr id="59394" name="Title 2"/>
          <p:cNvSpPr>
            <a:spLocks noGrp="1"/>
          </p:cNvSpPr>
          <p:nvPr>
            <p:ph type="title"/>
          </p:nvPr>
        </p:nvSpPr>
        <p:spPr bwMode="auto">
          <a:xfrm>
            <a:off x="274638" y="274638"/>
            <a:ext cx="8594725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Verdana" charset="0"/>
                <a:cs typeface="Verdana" charset="0"/>
              </a:rPr>
              <a:t>System Requirements</a:t>
            </a:r>
            <a:br>
              <a:rPr lang="en-US" altLang="en-US" dirty="0">
                <a:latin typeface="Verdana" charset="0"/>
                <a:cs typeface="Verdana" charset="0"/>
              </a:rPr>
            </a:br>
            <a:r>
              <a:rPr lang="en-US" altLang="en-US" sz="3200" dirty="0">
                <a:latin typeface="Verdana" charset="0"/>
                <a:cs typeface="Verdana" charset="0"/>
              </a:rPr>
              <a:t>Key Factors</a:t>
            </a:r>
            <a:endParaRPr lang="en-US" altLang="en-US" dirty="0">
              <a:latin typeface="Verdana" charset="0"/>
              <a:cs typeface="Verdan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052" y="4261371"/>
            <a:ext cx="943218" cy="623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620" y="2830705"/>
            <a:ext cx="547152" cy="547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620" y="3539573"/>
            <a:ext cx="560082" cy="5600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7900513" y="2118730"/>
            <a:ext cx="550259" cy="5502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513" y="5046358"/>
            <a:ext cx="590515" cy="59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0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 bwMode="auto">
          <a:xfrm>
            <a:off x="830263" y="4273550"/>
            <a:ext cx="7483475" cy="1273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Verdana" charset="0"/>
                <a:cs typeface="Verdana" charset="0"/>
              </a:rPr>
              <a:t>R</a:t>
            </a:r>
            <a:r>
              <a:rPr lang="en-US" altLang="en-US" dirty="0" smtClean="0">
                <a:latin typeface="Verdana" charset="0"/>
                <a:cs typeface="Verdana" charset="0"/>
              </a:rPr>
              <a:t>ecommendations</a:t>
            </a:r>
            <a:endParaRPr lang="en-US" altLang="en-US" dirty="0">
              <a:latin typeface="Verdana" charset="0"/>
              <a:cs typeface="Verdana" charset="0"/>
            </a:endParaRPr>
          </a:p>
        </p:txBody>
      </p:sp>
      <p:sp>
        <p:nvSpPr>
          <p:cNvPr id="28674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3609975" y="1787525"/>
            <a:ext cx="1905000" cy="1195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Verdana" charset="0"/>
                <a:cs typeface="Verdana" charset="0"/>
              </a:rPr>
              <a:t>2</a:t>
            </a:r>
          </a:p>
        </p:txBody>
      </p:sp>
      <p:sp>
        <p:nvSpPr>
          <p:cNvPr id="28675" name="Text Placeholder 3"/>
          <p:cNvSpPr>
            <a:spLocks noGrp="1"/>
          </p:cNvSpPr>
          <p:nvPr>
            <p:ph type="body" sz="quarter" idx="10"/>
          </p:nvPr>
        </p:nvSpPr>
        <p:spPr bwMode="auto">
          <a:xfrm>
            <a:off x="457200" y="5521325"/>
            <a:ext cx="8229600" cy="9350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solidFill>
                <a:srgbClr val="575757"/>
              </a:solidFill>
              <a:latin typeface="Verdana" charset="0"/>
              <a:cs typeface="Verdana" charset="0"/>
            </a:endParaRPr>
          </a:p>
          <a:p>
            <a:endParaRPr lang="en-US" altLang="en-US">
              <a:solidFill>
                <a:srgbClr val="575757"/>
              </a:solidFill>
              <a:latin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684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Content Placeholder 1"/>
          <p:cNvSpPr>
            <a:spLocks noGrp="1"/>
          </p:cNvSpPr>
          <p:nvPr>
            <p:ph sz="half" idx="4294967295"/>
          </p:nvPr>
        </p:nvSpPr>
        <p:spPr bwMode="auto">
          <a:xfrm>
            <a:off x="457200" y="1473200"/>
            <a:ext cx="82296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latin typeface="Verdana" charset="0"/>
                <a:cs typeface="Verdana" charset="0"/>
              </a:rPr>
              <a:t>Assumptions</a:t>
            </a:r>
          </a:p>
          <a:p>
            <a:pPr lvl="1"/>
            <a:r>
              <a:rPr lang="en-US" altLang="en-US" dirty="0">
                <a:latin typeface="Verdana" charset="0"/>
                <a:cs typeface="Verdana" charset="0"/>
              </a:rPr>
              <a:t>Provide horizontally scalable </a:t>
            </a:r>
            <a:r>
              <a:rPr lang="en-US" altLang="en-US" dirty="0" smtClean="0">
                <a:latin typeface="Verdana" charset="0"/>
                <a:cs typeface="Verdana" charset="0"/>
              </a:rPr>
              <a:t>architecture</a:t>
            </a:r>
          </a:p>
          <a:p>
            <a:pPr lvl="1"/>
            <a:r>
              <a:rPr lang="en-US" altLang="en-US" dirty="0" smtClean="0">
                <a:latin typeface="Verdana" charset="0"/>
                <a:cs typeface="Verdana" charset="0"/>
              </a:rPr>
              <a:t>Plan for upper limit of users</a:t>
            </a:r>
          </a:p>
          <a:p>
            <a:pPr lvl="1"/>
            <a:r>
              <a:rPr lang="en-US" altLang="en-US" dirty="0" smtClean="0">
                <a:latin typeface="Verdana" charset="0"/>
                <a:cs typeface="Verdana" charset="0"/>
              </a:rPr>
              <a:t>Use staged systems: dev to test, test to prod</a:t>
            </a:r>
          </a:p>
          <a:p>
            <a:pPr lvl="1"/>
            <a:r>
              <a:rPr lang="en-US" altLang="en-US" dirty="0" smtClean="0">
                <a:latin typeface="Verdana" charset="0"/>
                <a:cs typeface="Verdana" charset="0"/>
              </a:rPr>
              <a:t>Extrapolate from available, observed patterns </a:t>
            </a:r>
          </a:p>
          <a:p>
            <a:pPr lvl="1"/>
            <a:r>
              <a:rPr lang="en-US" altLang="en-US" dirty="0" smtClean="0">
                <a:latin typeface="Verdana" charset="0"/>
                <a:cs typeface="Verdana" charset="0"/>
              </a:rPr>
              <a:t>For example:</a:t>
            </a:r>
          </a:p>
          <a:p>
            <a:pPr lvl="2"/>
            <a:r>
              <a:rPr lang="en-US" altLang="en-US" dirty="0" smtClean="0">
                <a:solidFill>
                  <a:srgbClr val="B55676"/>
                </a:solidFill>
                <a:latin typeface="Verdana" charset="0"/>
                <a:cs typeface="Verdana" charset="0"/>
              </a:rPr>
              <a:t>Determine an average number of </a:t>
            </a:r>
            <a:r>
              <a:rPr lang="en-US" altLang="en-US" dirty="0" smtClean="0">
                <a:solidFill>
                  <a:srgbClr val="B55676"/>
                </a:solidFill>
                <a:latin typeface="Verdana" charset="0"/>
                <a:cs typeface="Verdana" charset="0"/>
              </a:rPr>
              <a:t>daily/hourly QXPS requests </a:t>
            </a:r>
            <a:r>
              <a:rPr lang="en-US" altLang="en-US" dirty="0" smtClean="0">
                <a:solidFill>
                  <a:srgbClr val="B55676"/>
                </a:solidFill>
                <a:latin typeface="Verdana" charset="0"/>
                <a:cs typeface="Verdana" charset="0"/>
              </a:rPr>
              <a:t>per user</a:t>
            </a:r>
          </a:p>
          <a:p>
            <a:pPr lvl="2"/>
            <a:r>
              <a:rPr lang="en-US" altLang="en-US" dirty="0" smtClean="0">
                <a:solidFill>
                  <a:srgbClr val="B55676"/>
                </a:solidFill>
                <a:latin typeface="Verdana" charset="0"/>
                <a:cs typeface="Verdana" charset="0"/>
              </a:rPr>
              <a:t>Determine the average number of concurrent and total </a:t>
            </a:r>
            <a:r>
              <a:rPr lang="en-US" altLang="en-US" dirty="0" smtClean="0">
                <a:solidFill>
                  <a:srgbClr val="B55676"/>
                </a:solidFill>
                <a:latin typeface="Verdana" charset="0"/>
                <a:cs typeface="Verdana" charset="0"/>
              </a:rPr>
              <a:t>Platform users</a:t>
            </a:r>
            <a:endParaRPr lang="en-US" altLang="en-US" dirty="0" smtClean="0">
              <a:solidFill>
                <a:srgbClr val="B55676"/>
              </a:solidFill>
              <a:latin typeface="Verdana" charset="0"/>
              <a:cs typeface="Verdana" charset="0"/>
            </a:endParaRPr>
          </a:p>
          <a:p>
            <a:pPr lvl="2"/>
            <a:r>
              <a:rPr lang="en-US" altLang="en-US" dirty="0" smtClean="0">
                <a:solidFill>
                  <a:srgbClr val="B55676"/>
                </a:solidFill>
                <a:latin typeface="Verdana" charset="0"/>
                <a:cs typeface="Verdana" charset="0"/>
              </a:rPr>
              <a:t>Determine how much of the load is automation</a:t>
            </a:r>
          </a:p>
          <a:p>
            <a:pPr lvl="2"/>
            <a:r>
              <a:rPr lang="en-US" altLang="en-US" dirty="0" smtClean="0">
                <a:solidFill>
                  <a:srgbClr val="B55676"/>
                </a:solidFill>
                <a:latin typeface="Verdana" charset="0"/>
                <a:cs typeface="Verdana" charset="0"/>
              </a:rPr>
              <a:t>How much are the numbers growing?</a:t>
            </a:r>
          </a:p>
        </p:txBody>
      </p:sp>
      <p:sp>
        <p:nvSpPr>
          <p:cNvPr id="59394" name="Title 2"/>
          <p:cNvSpPr>
            <a:spLocks noGrp="1"/>
          </p:cNvSpPr>
          <p:nvPr>
            <p:ph type="title"/>
          </p:nvPr>
        </p:nvSpPr>
        <p:spPr bwMode="auto">
          <a:xfrm>
            <a:off x="274638" y="274638"/>
            <a:ext cx="8594725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Verdana" charset="0"/>
                <a:cs typeface="Verdana" charset="0"/>
              </a:rPr>
              <a:t>System Requirements</a:t>
            </a:r>
            <a:br>
              <a:rPr lang="en-US" altLang="en-US" dirty="0">
                <a:latin typeface="Verdana" charset="0"/>
                <a:cs typeface="Verdana" charset="0"/>
              </a:rPr>
            </a:br>
            <a:r>
              <a:rPr lang="en-US" altLang="en-US" sz="3200" dirty="0" smtClean="0">
                <a:latin typeface="Verdana" charset="0"/>
                <a:cs typeface="Verdana" charset="0"/>
              </a:rPr>
              <a:t>Business Analysis</a:t>
            </a:r>
            <a:endParaRPr lang="en-US" altLang="en-US" dirty="0">
              <a:latin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1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Content Placeholder 1"/>
          <p:cNvSpPr>
            <a:spLocks noGrp="1"/>
          </p:cNvSpPr>
          <p:nvPr>
            <p:ph sz="half" idx="4294967295"/>
          </p:nvPr>
        </p:nvSpPr>
        <p:spPr bwMode="auto">
          <a:xfrm>
            <a:off x="457200" y="1473200"/>
            <a:ext cx="82296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latin typeface="Verdana" charset="0"/>
                <a:cs typeface="Verdana" charset="0"/>
              </a:rPr>
              <a:t>More assumptions</a:t>
            </a:r>
          </a:p>
          <a:p>
            <a:pPr lvl="1"/>
            <a:r>
              <a:rPr lang="en-US" altLang="en-US" dirty="0" smtClean="0">
                <a:latin typeface="Verdana" charset="0"/>
                <a:cs typeface="Verdana" charset="0"/>
              </a:rPr>
              <a:t>Maximize hardware investment for longevity</a:t>
            </a:r>
          </a:p>
          <a:p>
            <a:pPr lvl="1"/>
            <a:r>
              <a:rPr lang="en-US" altLang="en-US" dirty="0" smtClean="0">
                <a:latin typeface="Verdana" charset="0"/>
                <a:cs typeface="Verdana" charset="0"/>
              </a:rPr>
              <a:t>Plan for growth at a factor of x5 or x10</a:t>
            </a:r>
          </a:p>
          <a:p>
            <a:pPr lvl="2"/>
            <a:r>
              <a:rPr lang="en-US" altLang="en-US" dirty="0" smtClean="0">
                <a:solidFill>
                  <a:srgbClr val="B55676"/>
                </a:solidFill>
                <a:latin typeface="Verdana" charset="0"/>
                <a:cs typeface="Verdana" charset="0"/>
              </a:rPr>
              <a:t>200 x 5 = 1000 users</a:t>
            </a:r>
          </a:p>
          <a:p>
            <a:pPr lvl="2"/>
            <a:r>
              <a:rPr lang="en-US" altLang="en-US" dirty="0" smtClean="0">
                <a:solidFill>
                  <a:srgbClr val="B55676"/>
                </a:solidFill>
                <a:latin typeface="Verdana" charset="0"/>
                <a:cs typeface="Verdana" charset="0"/>
              </a:rPr>
              <a:t>1,000 x 5 = 5,000 requests / day (on average)</a:t>
            </a:r>
          </a:p>
          <a:p>
            <a:pPr lvl="1"/>
            <a:r>
              <a:rPr lang="en-US" altLang="en-US" dirty="0" smtClean="0">
                <a:latin typeface="Verdana" charset="0"/>
                <a:cs typeface="Verdana" charset="0"/>
              </a:rPr>
              <a:t>Account for new scope</a:t>
            </a:r>
          </a:p>
          <a:p>
            <a:pPr lvl="2"/>
            <a:r>
              <a:rPr lang="en-US" altLang="en-US" dirty="0" smtClean="0">
                <a:solidFill>
                  <a:srgbClr val="B55676"/>
                </a:solidFill>
                <a:latin typeface="Verdana" charset="0"/>
                <a:cs typeface="Verdana" charset="0"/>
              </a:rPr>
              <a:t>Interfaces with other systems</a:t>
            </a:r>
          </a:p>
          <a:p>
            <a:pPr lvl="2"/>
            <a:r>
              <a:rPr lang="en-US" altLang="en-US" dirty="0" smtClean="0">
                <a:solidFill>
                  <a:srgbClr val="B55676"/>
                </a:solidFill>
                <a:latin typeface="Verdana" charset="0"/>
                <a:cs typeface="Verdana" charset="0"/>
              </a:rPr>
              <a:t>User and automated activity competing for resources</a:t>
            </a:r>
          </a:p>
          <a:p>
            <a:pPr lvl="2"/>
            <a:r>
              <a:rPr lang="en-US" altLang="en-US" dirty="0">
                <a:solidFill>
                  <a:srgbClr val="B55676"/>
                </a:solidFill>
                <a:latin typeface="Verdana" charset="0"/>
                <a:cs typeface="Verdana" charset="0"/>
              </a:rPr>
              <a:t>G</a:t>
            </a:r>
            <a:r>
              <a:rPr lang="en-US" altLang="en-US" dirty="0" smtClean="0">
                <a:solidFill>
                  <a:srgbClr val="B55676"/>
                </a:solidFill>
                <a:latin typeface="Verdana" charset="0"/>
                <a:cs typeface="Verdana" charset="0"/>
              </a:rPr>
              <a:t>rowth by business acquisitions and/or migration of legacy publication systems</a:t>
            </a:r>
          </a:p>
          <a:p>
            <a:pPr lvl="1"/>
            <a:r>
              <a:rPr lang="en-US" altLang="en-US" dirty="0" smtClean="0">
                <a:latin typeface="Verdana" charset="0"/>
                <a:cs typeface="Verdana" charset="0"/>
              </a:rPr>
              <a:t>Plan for disruptive, digital transformation and future opportunities arising from analytics</a:t>
            </a:r>
            <a:endParaRPr lang="en-US" altLang="en-US" dirty="0">
              <a:latin typeface="Verdana" charset="0"/>
              <a:cs typeface="Verdana" charset="0"/>
            </a:endParaRPr>
          </a:p>
        </p:txBody>
      </p:sp>
      <p:sp>
        <p:nvSpPr>
          <p:cNvPr id="59394" name="Title 2"/>
          <p:cNvSpPr>
            <a:spLocks noGrp="1"/>
          </p:cNvSpPr>
          <p:nvPr>
            <p:ph type="title"/>
          </p:nvPr>
        </p:nvSpPr>
        <p:spPr bwMode="auto">
          <a:xfrm>
            <a:off x="274638" y="274638"/>
            <a:ext cx="8594725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Verdana" charset="0"/>
                <a:cs typeface="Verdana" charset="0"/>
              </a:rPr>
              <a:t>System Requirements</a:t>
            </a:r>
            <a:br>
              <a:rPr lang="en-US" altLang="en-US" dirty="0">
                <a:latin typeface="Verdana" charset="0"/>
                <a:cs typeface="Verdana" charset="0"/>
              </a:rPr>
            </a:br>
            <a:r>
              <a:rPr lang="en-US" altLang="en-US" sz="3200" dirty="0">
                <a:latin typeface="Verdana" charset="0"/>
                <a:cs typeface="Verdana" charset="0"/>
              </a:rPr>
              <a:t>Business Analysis</a:t>
            </a:r>
            <a:endParaRPr lang="en-US" altLang="en-US" dirty="0">
              <a:latin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5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Custom 2">
      <a:dk1>
        <a:srgbClr val="373736"/>
      </a:dk1>
      <a:lt1>
        <a:sysClr val="window" lastClr="FFFFFF"/>
      </a:lt1>
      <a:dk2>
        <a:srgbClr val="82B964"/>
      </a:dk2>
      <a:lt2>
        <a:srgbClr val="AFAFAF"/>
      </a:lt2>
      <a:accent1>
        <a:srgbClr val="82B964"/>
      </a:accent1>
      <a:accent2>
        <a:srgbClr val="57A945"/>
      </a:accent2>
      <a:accent3>
        <a:srgbClr val="373736"/>
      </a:accent3>
      <a:accent4>
        <a:srgbClr val="AFAFAF"/>
      </a:accent4>
      <a:accent5>
        <a:srgbClr val="F7ADCB"/>
      </a:accent5>
      <a:accent6>
        <a:srgbClr val="737373"/>
      </a:accent6>
      <a:hlink>
        <a:srgbClr val="F7ADCB"/>
      </a:hlink>
      <a:folHlink>
        <a:srgbClr val="F7ADCB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nterprise Presentation Template_US_1.49" id="{126DB029-F18D-1F48-84AE-C453AFC3A38F}" vid="{5B71D6F2-8DCD-6E41-BBFC-674DAE6965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>
  <documentManagement>
    <Archived xmlns="20b28ebd-2475-4a7a-93c8-58222654a4c3">false</Archived>
    <Service xmlns="20b28ebd-2475-4a7a-93c8-58222654a4c3"/>
    <Solution xmlns="20b28ebd-2475-4a7a-93c8-58222654a4c3">
      <Value>Digital Publishing Solutions</Value>
    </Solution>
    <Industry xmlns="20b28ebd-2475-4a7a-93c8-58222654a4c3"/>
    <Partner xmlns="20b28ebd-2475-4a7a-93c8-58222654a4c3"/>
    <Description0 xmlns="20b28ebd-2475-4a7a-93c8-58222654a4c3" xsi:nil="true"/>
    <Include_x0020_within xmlns="20b28ebd-2475-4a7a-93c8-58222654a4c3">
      <Value>Products</Value>
    </Include_x0020_within>
    <Language xmlns="20b28ebd-2475-4a7a-93c8-58222654a4c3">English (US)</Language>
    <Document_x0020_Type xmlns="20b28ebd-2475-4a7a-93c8-58222654a4c3">Presentation</Document_x0020_Type>
    <Audience xmlns="20b28ebd-2475-4a7a-93c8-58222654a4c3">External</Audience>
    <Product xmlns="20b28ebd-2475-4a7a-93c8-58222654a4c3">
      <Value>App Studio</Value>
    </Product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B6C0F6022AC040AB4D42B9B4920945" ma:contentTypeVersion="13" ma:contentTypeDescription="Create a new document." ma:contentTypeScope="" ma:versionID="8ac5b5749f7d234050437fa771c8fdd8">
  <xsd:schema xmlns:xsd="http://www.w3.org/2001/XMLSchema" xmlns:p="http://schemas.microsoft.com/office/2006/metadata/properties" xmlns:ns2="20b28ebd-2475-4a7a-93c8-58222654a4c3" targetNamespace="http://schemas.microsoft.com/office/2006/metadata/properties" ma:root="true" ma:fieldsID="43e7f6d132e90a9d35e2ab527984b51f" ns2:_="">
    <xsd:import namespace="20b28ebd-2475-4a7a-93c8-58222654a4c3"/>
    <xsd:element name="properties">
      <xsd:complexType>
        <xsd:sequence>
          <xsd:element name="documentManagement">
            <xsd:complexType>
              <xsd:all>
                <xsd:element ref="ns2:Product" minOccurs="0"/>
                <xsd:element ref="ns2:Service" minOccurs="0"/>
                <xsd:element ref="ns2:Partner" minOccurs="0"/>
                <xsd:element ref="ns2:Solution" minOccurs="0"/>
                <xsd:element ref="ns2:Document_x0020_Type" minOccurs="0"/>
                <xsd:element ref="ns2:Audience" minOccurs="0"/>
                <xsd:element ref="ns2:Industry" minOccurs="0"/>
                <xsd:element ref="ns2:Include_x0020_within" minOccurs="0"/>
                <xsd:element ref="ns2:Description0" minOccurs="0"/>
                <xsd:element ref="ns2:Language" minOccurs="0"/>
                <xsd:element ref="ns2:Archived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20b28ebd-2475-4a7a-93c8-58222654a4c3" elementFormDefault="qualified">
    <xsd:import namespace="http://schemas.microsoft.com/office/2006/documentManagement/types"/>
    <xsd:element name="Product" ma:index="2" nillable="true" ma:displayName="Product" ma:internalName="Produc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pp Studio"/>
                    <xsd:enumeration value="AVE Publishing (legacy)"/>
                    <xsd:enumeration value="CopyDesk"/>
                    <xsd:enumeration value="Quark Brand Manager (On Premise)"/>
                    <xsd:enumeration value="Quark Publishing Platform"/>
                    <xsd:enumeration value="Quark Publishing System"/>
                    <xsd:enumeration value="QuarkXPress"/>
                    <xsd:enumeration value="QXPServer"/>
                    <xsd:enumeration value="XML Author"/>
                  </xsd:restriction>
                </xsd:simpleType>
              </xsd:element>
            </xsd:sequence>
          </xsd:extension>
        </xsd:complexContent>
      </xsd:complexType>
    </xsd:element>
    <xsd:element name="Service" ma:index="3" nillable="true" ma:displayName="Service" ma:internalName="Servic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Citrix Hosted Solutions"/>
                    <xsd:enumeration value="iPad Publishing Service"/>
                    <xsd:enumeration value="Profesional Services"/>
                    <xsd:enumeration value="Quark Brand Manager (Hosted)"/>
                    <xsd:enumeration value="QuarkPromote.com"/>
                  </xsd:restriction>
                </xsd:simpleType>
              </xsd:element>
            </xsd:sequence>
          </xsd:extension>
        </xsd:complexContent>
      </xsd:complexType>
    </xsd:element>
    <xsd:element name="Partner" ma:index="4" nillable="true" ma:displayName="Partner" ma:internalName="Partner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IBM"/>
                    <xsd:enumeration value="Microsoft"/>
                  </xsd:restriction>
                </xsd:simpleType>
              </xsd:element>
            </xsd:sequence>
          </xsd:extension>
        </xsd:complexContent>
      </xsd:complexType>
    </xsd:element>
    <xsd:element name="Solution" ma:index="5" nillable="true" ma:displayName="Solution" ma:default="" ma:internalName="Solution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rand Management"/>
                    <xsd:enumeration value="Digital Publishing Solutions"/>
                    <xsd:enumeration value="Dynamic Publishing"/>
                    <xsd:enumeration value="DITA"/>
                    <xsd:enumeration value="Editorial Collaboration With Microsoft"/>
                    <xsd:enumeration value="Finance - Fund Fact Sheets"/>
                    <xsd:enumeration value="Finance - Investment Reports"/>
                    <xsd:enumeration value="Government - Intelligence"/>
                    <xsd:enumeration value="Government - eGovernment"/>
                    <xsd:enumeration value="IBM Dynamic Case Management"/>
                    <xsd:enumeration value="Life Sciences - eCTD"/>
                    <xsd:enumeration value="Life Sciences - SPL Accelerator"/>
                    <xsd:enumeration value="Quark Marcom Platform"/>
                    <xsd:enumeration value="Manufacturing - Tech Pubs"/>
                    <xsd:enumeration value="Thought Leadership"/>
                    <xsd:enumeration value="Web-to-Print"/>
                  </xsd:restriction>
                </xsd:simpleType>
              </xsd:element>
            </xsd:sequence>
          </xsd:extension>
        </xsd:complexContent>
      </xsd:complexType>
    </xsd:element>
    <xsd:element name="Document_x0020_Type" ma:index="6" nillable="true" ma:displayName="Document Type" ma:default="" ma:format="Dropdown" ma:internalName="Document_x0020_Type">
      <xsd:simpleType>
        <xsd:restriction base="dms:Choice">
          <xsd:enumeration value="Analyst Reports"/>
          <xsd:enumeration value="Case Study (All Media)"/>
          <xsd:enumeration value="Competitive Comparison"/>
          <xsd:enumeration value="eSeminarPPT"/>
          <xsd:enumeration value="Graphics"/>
          <xsd:enumeration value="Info Sheet"/>
          <xsd:enumeration value="Positioning / Messaging"/>
          <xsd:enumeration value="Presentation"/>
          <xsd:enumeration value="Proposal"/>
          <xsd:enumeration value="Sales Guide"/>
          <xsd:enumeration value="Video"/>
          <xsd:enumeration value="VITO Letter"/>
          <xsd:enumeration value="White Paper"/>
          <xsd:enumeration value="Other"/>
        </xsd:restriction>
      </xsd:simpleType>
    </xsd:element>
    <xsd:element name="Audience" ma:index="7" nillable="true" ma:displayName="Audience" ma:default="Internal" ma:format="Dropdown" ma:internalName="Audience">
      <xsd:simpleType>
        <xsd:restriction base="dms:Choice">
          <xsd:enumeration value="External"/>
          <xsd:enumeration value="Internal"/>
        </xsd:restriction>
      </xsd:simpleType>
    </xsd:element>
    <xsd:element name="Industry" ma:index="8" nillable="true" ma:displayName="Industry" ma:internalName="Industr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Financial Services"/>
                    <xsd:enumeration value="Government"/>
                    <xsd:enumeration value="Graphic Design"/>
                    <xsd:enumeration value="Life Sciences"/>
                    <xsd:enumeration value="Manufacturing and Technology"/>
                    <xsd:enumeration value="Marketing Communications"/>
                    <xsd:enumeration value="Media and Publishing"/>
                    <xsd:enumeration value="Small Business"/>
                    <xsd:enumeration value="Education"/>
                  </xsd:restriction>
                </xsd:simpleType>
              </xsd:element>
            </xsd:sequence>
          </xsd:extension>
        </xsd:complexContent>
      </xsd:complexType>
    </xsd:element>
    <xsd:element name="Include_x0020_within" ma:index="9" nillable="true" ma:displayName="Include within" ma:internalName="Include_x0020_within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Industries"/>
                    <xsd:enumeration value="Products"/>
                    <xsd:enumeration value="Services"/>
                    <xsd:enumeration value="Solutions"/>
                    <xsd:enumeration value="Sales Process Resources"/>
                    <xsd:enumeration value="Annual Sales Training"/>
                  </xsd:restriction>
                </xsd:simpleType>
              </xsd:element>
            </xsd:sequence>
          </xsd:extension>
        </xsd:complexContent>
      </xsd:complexType>
    </xsd:element>
    <xsd:element name="Description0" ma:index="10" nillable="true" ma:displayName="Description" ma:internalName="Description0">
      <xsd:simpleType>
        <xsd:restriction base="dms:Note"/>
      </xsd:simpleType>
    </xsd:element>
    <xsd:element name="Language" ma:index="11" nillable="true" ma:displayName="Language" ma:default="English (US)" ma:format="Dropdown" ma:internalName="Language">
      <xsd:simpleType>
        <xsd:restriction base="dms:Choice">
          <xsd:enumeration value="English (International)"/>
          <xsd:enumeration value="English (US)"/>
          <xsd:enumeration value="French"/>
          <xsd:enumeration value="German"/>
          <xsd:enumeration value="Italian"/>
          <xsd:enumeration value="Japanese"/>
          <xsd:enumeration value="Spanish"/>
          <xsd:enumeration value="Other"/>
        </xsd:restriction>
      </xsd:simpleType>
    </xsd:element>
    <xsd:element name="Archived" ma:index="12" nillable="true" ma:displayName="Archived" ma:default="0" ma:internalName="Archived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Content Type" ma:readOnly="tru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E1B64734-0B6A-4DC4-8FBD-C260EDD1ABA2}">
  <ds:schemaRefs>
    <ds:schemaRef ds:uri="http://schemas.openxmlformats.org/package/2006/metadata/core-properties"/>
    <ds:schemaRef ds:uri="http://schemas.microsoft.com/office/2006/documentManagement/types"/>
    <ds:schemaRef ds:uri="20b28ebd-2475-4a7a-93c8-58222654a4c3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E89DD8C-99CD-44A1-96C9-A73FBF9020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b28ebd-2475-4a7a-93c8-58222654a4c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63133</TotalTime>
  <Words>484</Words>
  <Application>Microsoft Macintosh PowerPoint</Application>
  <PresentationFormat>On-screen Show (4:3)</PresentationFormat>
  <Paragraphs>111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Verdana</vt:lpstr>
      <vt:lpstr>Wingdings</vt:lpstr>
      <vt:lpstr>Arial</vt:lpstr>
      <vt:lpstr>Default</vt:lpstr>
      <vt:lpstr>PowerPoint Presentation</vt:lpstr>
      <vt:lpstr>Overview</vt:lpstr>
      <vt:lpstr>Considerations</vt:lpstr>
      <vt:lpstr>System Requirements Key Factors</vt:lpstr>
      <vt:lpstr>System Requirements Key Factors</vt:lpstr>
      <vt:lpstr>System Requirements Key Factors</vt:lpstr>
      <vt:lpstr>Recommendations</vt:lpstr>
      <vt:lpstr>System Requirements Business Analysis</vt:lpstr>
      <vt:lpstr>System Requirements Business Analysis</vt:lpstr>
      <vt:lpstr>System Requirements Recommendations</vt:lpstr>
      <vt:lpstr>Proposed Architecture</vt:lpstr>
      <vt:lpstr>System Architecture</vt:lpstr>
      <vt:lpstr>Specific Hardware Option Higher-volume</vt:lpstr>
      <vt:lpstr>Wrap-up</vt:lpstr>
      <vt:lpstr>Wrap-up</vt:lpstr>
      <vt:lpstr>PowerPoint Presentation</vt:lpstr>
    </vt:vector>
  </TitlesOfParts>
  <Manager/>
  <Company>Quark Software Inc.</Company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Quark Enterprise Solutions Template</dc:title>
  <dc:subject>Quark Enterprise Solutions Template</dc:subject>
  <dc:creator>Quark Software Inc.</dc:creator>
  <cp:keywords/>
  <dc:description>Updated awards page to include Silicon India award 1.49</dc:description>
  <cp:lastModifiedBy>Jason Aiken</cp:lastModifiedBy>
  <cp:revision>1222</cp:revision>
  <cp:lastPrinted>2013-04-09T12:25:45Z</cp:lastPrinted>
  <dcterms:created xsi:type="dcterms:W3CDTF">2012-11-03T18:53:25Z</dcterms:created>
  <dcterms:modified xsi:type="dcterms:W3CDTF">2016-09-30T17:12:05Z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0x01010023B6C0F6022AC040AB4D42B9B4920945</vt:lpwstr>
  </property>
  <property fmtid="{D5CDD505-2E9C-101B-9397-08002B2CF9AE}" pid="3" name="Template Version">
    <vt:lpwstr>1.49</vt:lpwstr>
  </property>
</Properties>
</file>